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51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51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51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4159" y="1791080"/>
            <a:ext cx="225044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51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3489" y="2065819"/>
            <a:ext cx="3790315" cy="218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675" y="5420969"/>
            <a:ext cx="571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6FC0"/>
                </a:solidFill>
              </a:rPr>
              <a:t>Ф</a:t>
            </a:r>
            <a:r>
              <a:rPr sz="2400" spc="-30" dirty="0">
                <a:solidFill>
                  <a:srgbClr val="006FC0"/>
                </a:solidFill>
              </a:rPr>
              <a:t>РАН</a:t>
            </a:r>
            <a:r>
              <a:rPr sz="2400" spc="-20" dirty="0">
                <a:solidFill>
                  <a:srgbClr val="006FC0"/>
                </a:solidFill>
              </a:rPr>
              <a:t>Ч</a:t>
            </a:r>
            <a:r>
              <a:rPr sz="2400" spc="-30" dirty="0">
                <a:solidFill>
                  <a:srgbClr val="006FC0"/>
                </a:solidFill>
              </a:rPr>
              <a:t>А</a:t>
            </a:r>
            <a:r>
              <a:rPr sz="2400" spc="-25" dirty="0">
                <a:solidFill>
                  <a:srgbClr val="006FC0"/>
                </a:solidFill>
              </a:rPr>
              <a:t>Й</a:t>
            </a:r>
            <a:r>
              <a:rPr sz="2400" spc="-30" dirty="0">
                <a:solidFill>
                  <a:srgbClr val="006FC0"/>
                </a:solidFill>
              </a:rPr>
              <a:t>З</a:t>
            </a:r>
            <a:r>
              <a:rPr sz="2400" spc="-10" dirty="0">
                <a:solidFill>
                  <a:srgbClr val="006FC0"/>
                </a:solidFill>
              </a:rPr>
              <a:t>И</a:t>
            </a:r>
            <a:r>
              <a:rPr sz="2400" spc="-20" dirty="0">
                <a:solidFill>
                  <a:srgbClr val="006FC0"/>
                </a:solidFill>
              </a:rPr>
              <a:t>Н</a:t>
            </a:r>
            <a:r>
              <a:rPr sz="2400" spc="-30" dirty="0">
                <a:solidFill>
                  <a:srgbClr val="006FC0"/>
                </a:solidFill>
              </a:rPr>
              <a:t>Г</a:t>
            </a:r>
            <a:r>
              <a:rPr sz="2400" spc="-20" dirty="0">
                <a:solidFill>
                  <a:srgbClr val="006FC0"/>
                </a:solidFill>
              </a:rPr>
              <a:t>О</a:t>
            </a:r>
            <a:r>
              <a:rPr sz="2400" spc="-30" dirty="0">
                <a:solidFill>
                  <a:srgbClr val="006FC0"/>
                </a:solidFill>
              </a:rPr>
              <a:t>В</a:t>
            </a:r>
            <a:r>
              <a:rPr sz="2400" spc="-10" dirty="0">
                <a:solidFill>
                  <a:srgbClr val="006FC0"/>
                </a:solidFill>
              </a:rPr>
              <a:t>О</a:t>
            </a:r>
            <a:r>
              <a:rPr sz="2400" dirty="0">
                <a:solidFill>
                  <a:srgbClr val="006FC0"/>
                </a:solidFill>
              </a:rPr>
              <a:t>Е</a:t>
            </a:r>
            <a:r>
              <a:rPr sz="2400" spc="-229" dirty="0">
                <a:solidFill>
                  <a:srgbClr val="006FC0"/>
                </a:solidFill>
              </a:rPr>
              <a:t> </a:t>
            </a:r>
            <a:r>
              <a:rPr sz="2400" dirty="0">
                <a:solidFill>
                  <a:srgbClr val="006FC0"/>
                </a:solidFill>
              </a:rPr>
              <a:t>ПРЕДЛО</a:t>
            </a:r>
            <a:r>
              <a:rPr sz="2400" spc="5" dirty="0">
                <a:solidFill>
                  <a:srgbClr val="006FC0"/>
                </a:solidFill>
              </a:rPr>
              <a:t>Ж</a:t>
            </a:r>
            <a:r>
              <a:rPr sz="2400" dirty="0">
                <a:solidFill>
                  <a:srgbClr val="006FC0"/>
                </a:solidFill>
              </a:rPr>
              <a:t>ЕНИЕ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076" y="34175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7546" y="1516126"/>
            <a:ext cx="5118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CR</a:t>
            </a:r>
            <a:r>
              <a:rPr sz="2400" b="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</a:t>
            </a:r>
            <a:r>
              <a:rPr sz="2400" b="0" spc="-2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сис</a:t>
            </a:r>
            <a:r>
              <a:rPr sz="2400" b="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2400" b="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2400" b="0" spc="-19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+</a:t>
            </a:r>
            <a:r>
              <a:rPr sz="2400" b="0" spc="-1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I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P</a:t>
            </a:r>
            <a:r>
              <a:rPr sz="2400" b="0" spc="-1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20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21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2400" b="0" spc="-175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2400" b="0" spc="-21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2400" b="0" spc="-204" dirty="0">
                <a:solidFill>
                  <a:srgbClr val="006FC0"/>
                </a:solidFill>
                <a:latin typeface="Microsoft Sans Serif"/>
                <a:cs typeface="Microsoft Sans Serif"/>
              </a:rPr>
              <a:t>ф</a:t>
            </a:r>
            <a:r>
              <a:rPr sz="2400" b="0" spc="-21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spc="-220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2400" b="0" spc="-21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b="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я</a:t>
            </a:r>
            <a:r>
              <a:rPr sz="2400" b="0" spc="-38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250" dirty="0">
                <a:solidFill>
                  <a:srgbClr val="006FC0"/>
                </a:solidFill>
                <a:latin typeface="Microsoft Sans Serif"/>
                <a:cs typeface="Microsoft Sans Serif"/>
              </a:rPr>
              <a:t>п</a:t>
            </a:r>
            <a:r>
              <a:rPr sz="2400" b="0" spc="-21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spc="-265" dirty="0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r>
              <a:rPr sz="2400" b="0" spc="-21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spc="-250" dirty="0">
                <a:solidFill>
                  <a:srgbClr val="006FC0"/>
                </a:solidFill>
                <a:latin typeface="Microsoft Sans Serif"/>
                <a:cs typeface="Microsoft Sans Serif"/>
              </a:rPr>
              <a:t>г</a:t>
            </a:r>
            <a:r>
              <a:rPr sz="2400" b="0" spc="-210" dirty="0">
                <a:solidFill>
                  <a:srgbClr val="006FC0"/>
                </a:solidFill>
                <a:latin typeface="Microsoft Sans Serif"/>
                <a:cs typeface="Microsoft Sans Serif"/>
              </a:rPr>
              <a:t>ае</a:t>
            </a:r>
            <a:r>
              <a:rPr sz="2400" b="0" spc="-20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: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3746" y="2107802"/>
            <a:ext cx="4342130" cy="2927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18415" indent="-172720">
              <a:lnSpc>
                <a:spcPct val="109400"/>
              </a:lnSpc>
              <a:spcBef>
                <a:spcPts val="95"/>
              </a:spcBef>
              <a:buSzPct val="93750"/>
              <a:buFont typeface="Wingdings"/>
              <a:buChar char=""/>
              <a:tabLst>
                <a:tab pos="193040" algn="l"/>
              </a:tabLst>
            </a:pP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Анализировать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качествоработы</a:t>
            </a: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менеджеров. </a:t>
            </a:r>
            <a:r>
              <a:rPr sz="1600" spc="-40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В</a:t>
            </a:r>
            <a:r>
              <a:rPr sz="1600" spc="-70" dirty="0">
                <a:latin typeface="Microsoft Sans Serif"/>
                <a:cs typeface="Microsoft Sans Serif"/>
              </a:rPr>
              <a:t>ы</a:t>
            </a:r>
            <a:r>
              <a:rPr sz="1600" spc="-80" dirty="0">
                <a:latin typeface="Microsoft Sans Serif"/>
                <a:cs typeface="Microsoft Sans Serif"/>
              </a:rPr>
              <a:t>я</a:t>
            </a:r>
            <a:r>
              <a:rPr sz="1600" spc="-114" dirty="0">
                <a:latin typeface="Microsoft Sans Serif"/>
                <a:cs typeface="Microsoft Sans Serif"/>
              </a:rPr>
              <a:t>в</a:t>
            </a:r>
            <a:r>
              <a:rPr sz="1600" spc="-55" dirty="0">
                <a:latin typeface="Microsoft Sans Serif"/>
                <a:cs typeface="Microsoft Sans Serif"/>
              </a:rPr>
              <a:t>л</a:t>
            </a:r>
            <a:r>
              <a:rPr sz="1600" spc="-80" dirty="0">
                <a:latin typeface="Microsoft Sans Serif"/>
                <a:cs typeface="Microsoft Sans Serif"/>
              </a:rPr>
              <a:t>е</a:t>
            </a:r>
            <a:r>
              <a:rPr sz="1600" spc="-90" dirty="0">
                <a:latin typeface="Microsoft Sans Serif"/>
                <a:cs typeface="Microsoft Sans Serif"/>
              </a:rPr>
              <a:t>н</a:t>
            </a:r>
            <a:r>
              <a:rPr sz="1600" spc="-85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</a:t>
            </a:r>
            <a:r>
              <a:rPr sz="1600" spc="-15" dirty="0">
                <a:latin typeface="Microsoft Sans Serif"/>
                <a:cs typeface="Microsoft Sans Serif"/>
              </a:rPr>
              <a:t>ш</a:t>
            </a:r>
            <a:r>
              <a:rPr sz="1600" spc="-25" dirty="0">
                <a:latin typeface="Microsoft Sans Serif"/>
                <a:cs typeface="Microsoft Sans Serif"/>
              </a:rPr>
              <a:t>иб</a:t>
            </a:r>
            <a:r>
              <a:rPr sz="1600" spc="-20" dirty="0">
                <a:latin typeface="Microsoft Sans Serif"/>
                <a:cs typeface="Microsoft Sans Serif"/>
              </a:rPr>
              <a:t>о</a:t>
            </a:r>
            <a:r>
              <a:rPr sz="1600" spc="-105" dirty="0">
                <a:latin typeface="Microsoft Sans Serif"/>
                <a:cs typeface="Microsoft Sans Serif"/>
              </a:rPr>
              <a:t>к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ра</a:t>
            </a:r>
            <a:r>
              <a:rPr sz="1600" spc="-60" dirty="0">
                <a:latin typeface="Microsoft Sans Serif"/>
                <a:cs typeface="Microsoft Sans Serif"/>
              </a:rPr>
              <a:t>б</a:t>
            </a:r>
            <a:r>
              <a:rPr sz="1600" spc="-90" dirty="0">
                <a:latin typeface="Microsoft Sans Serif"/>
                <a:cs typeface="Microsoft Sans Serif"/>
              </a:rPr>
              <a:t>о</a:t>
            </a:r>
            <a:r>
              <a:rPr sz="1600" spc="-70" dirty="0">
                <a:latin typeface="Microsoft Sans Serif"/>
                <a:cs typeface="Microsoft Sans Serif"/>
              </a:rPr>
              <a:t>т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05" dirty="0">
                <a:latin typeface="Microsoft Sans Serif"/>
                <a:cs typeface="Microsoft Sans Serif"/>
              </a:rPr>
              <a:t>м</a:t>
            </a:r>
            <a:r>
              <a:rPr sz="1600" spc="-55" dirty="0">
                <a:latin typeface="Microsoft Sans Serif"/>
                <a:cs typeface="Microsoft Sans Serif"/>
              </a:rPr>
              <a:t>е</a:t>
            </a:r>
            <a:r>
              <a:rPr sz="1600" spc="-65" dirty="0">
                <a:latin typeface="Microsoft Sans Serif"/>
                <a:cs typeface="Microsoft Sans Serif"/>
              </a:rPr>
              <a:t>н</a:t>
            </a:r>
            <a:r>
              <a:rPr sz="1600" spc="-90" dirty="0">
                <a:latin typeface="Microsoft Sans Serif"/>
                <a:cs typeface="Microsoft Sans Serif"/>
              </a:rPr>
              <a:t>е</a:t>
            </a:r>
            <a:r>
              <a:rPr sz="1600" spc="-50" dirty="0">
                <a:latin typeface="Microsoft Sans Serif"/>
                <a:cs typeface="Microsoft Sans Serif"/>
              </a:rPr>
              <a:t>д</a:t>
            </a:r>
            <a:r>
              <a:rPr sz="1600" spc="-114" dirty="0">
                <a:latin typeface="Microsoft Sans Serif"/>
                <a:cs typeface="Microsoft Sans Serif"/>
              </a:rPr>
              <a:t>ж</a:t>
            </a:r>
            <a:r>
              <a:rPr sz="1600" spc="-55" dirty="0">
                <a:latin typeface="Microsoft Sans Serif"/>
                <a:cs typeface="Microsoft Sans Serif"/>
              </a:rPr>
              <a:t>еро</a:t>
            </a:r>
            <a:r>
              <a:rPr sz="1600" dirty="0">
                <a:latin typeface="Microsoft Sans Serif"/>
                <a:cs typeface="Microsoft Sans Serif"/>
              </a:rPr>
              <a:t>в  </a:t>
            </a:r>
            <a:r>
              <a:rPr sz="1600" spc="-50" dirty="0">
                <a:latin typeface="Microsoft Sans Serif"/>
                <a:cs typeface="Microsoft Sans Serif"/>
              </a:rPr>
              <a:t>с</a:t>
            </a:r>
            <a:r>
              <a:rPr sz="1600" spc="-55" dirty="0">
                <a:latin typeface="Microsoft Sans Serif"/>
                <a:cs typeface="Microsoft Sans Serif"/>
              </a:rPr>
              <a:t>тр</a:t>
            </a:r>
            <a:r>
              <a:rPr sz="1600" spc="-90" dirty="0">
                <a:latin typeface="Microsoft Sans Serif"/>
                <a:cs typeface="Microsoft Sans Serif"/>
              </a:rPr>
              <a:t>а</a:t>
            </a:r>
            <a:r>
              <a:rPr sz="1600" spc="-65" dirty="0">
                <a:latin typeface="Microsoft Sans Serif"/>
                <a:cs typeface="Microsoft Sans Serif"/>
              </a:rPr>
              <a:t>т</a:t>
            </a:r>
            <a:r>
              <a:rPr sz="1600" spc="-55" dirty="0">
                <a:latin typeface="Microsoft Sans Serif"/>
                <a:cs typeface="Microsoft Sans Serif"/>
              </a:rPr>
              <a:t>е</a:t>
            </a:r>
            <a:r>
              <a:rPr sz="1600" spc="-80" dirty="0">
                <a:latin typeface="Microsoft Sans Serif"/>
                <a:cs typeface="Microsoft Sans Serif"/>
              </a:rPr>
              <a:t>г</a:t>
            </a:r>
            <a:r>
              <a:rPr sz="1600" spc="-6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я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п</a:t>
            </a:r>
            <a:r>
              <a:rPr sz="1600" spc="-65" dirty="0">
                <a:latin typeface="Microsoft Sans Serif"/>
                <a:cs typeface="Microsoft Sans Serif"/>
              </a:rPr>
              <a:t>ов</a:t>
            </a:r>
            <a:r>
              <a:rPr sz="1600" spc="-60" dirty="0">
                <a:latin typeface="Microsoft Sans Serif"/>
                <a:cs typeface="Microsoft Sans Serif"/>
              </a:rPr>
              <a:t>ы</a:t>
            </a:r>
            <a:r>
              <a:rPr sz="1600" spc="-65" dirty="0">
                <a:latin typeface="Microsoft Sans Serif"/>
                <a:cs typeface="Microsoft Sans Serif"/>
              </a:rPr>
              <a:t>ше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7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я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-135" dirty="0">
                <a:latin typeface="Microsoft Sans Serif"/>
                <a:cs typeface="Microsoft Sans Serif"/>
              </a:rPr>
              <a:t>к</a:t>
            </a:r>
            <a:r>
              <a:rPr sz="1600" spc="-105" dirty="0">
                <a:latin typeface="Microsoft Sans Serif"/>
                <a:cs typeface="Microsoft Sans Serif"/>
              </a:rPr>
              <a:t>а</a:t>
            </a:r>
            <a:r>
              <a:rPr sz="1600" spc="-90" dirty="0">
                <a:latin typeface="Microsoft Sans Serif"/>
                <a:cs typeface="Microsoft Sans Serif"/>
              </a:rPr>
              <a:t>ч</a:t>
            </a:r>
            <a:r>
              <a:rPr sz="1600" spc="-65" dirty="0">
                <a:latin typeface="Microsoft Sans Serif"/>
                <a:cs typeface="Microsoft Sans Serif"/>
              </a:rPr>
              <a:t>е</a:t>
            </a:r>
            <a:r>
              <a:rPr sz="1600" spc="-60" dirty="0">
                <a:latin typeface="Microsoft Sans Serif"/>
                <a:cs typeface="Microsoft Sans Serif"/>
              </a:rPr>
              <a:t>с</a:t>
            </a:r>
            <a:r>
              <a:rPr sz="1600" spc="-65" dirty="0">
                <a:latin typeface="Microsoft Sans Serif"/>
                <a:cs typeface="Microsoft Sans Serif"/>
              </a:rPr>
              <a:t>т</a:t>
            </a:r>
            <a:r>
              <a:rPr sz="1600" spc="-75" dirty="0">
                <a:latin typeface="Microsoft Sans Serif"/>
                <a:cs typeface="Microsoft Sans Serif"/>
              </a:rPr>
              <a:t>в</a:t>
            </a:r>
            <a:r>
              <a:rPr sz="1600" spc="-5" dirty="0">
                <a:latin typeface="Microsoft Sans Serif"/>
                <a:cs typeface="Microsoft Sans Serif"/>
              </a:rPr>
              <a:t>а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о</a:t>
            </a:r>
            <a:r>
              <a:rPr sz="1600" spc="-60" dirty="0">
                <a:latin typeface="Microsoft Sans Serif"/>
                <a:cs typeface="Microsoft Sans Serif"/>
              </a:rPr>
              <a:t>б</a:t>
            </a:r>
            <a:r>
              <a:rPr sz="1600" spc="-40" dirty="0">
                <a:latin typeface="Microsoft Sans Serif"/>
                <a:cs typeface="Microsoft Sans Serif"/>
              </a:rPr>
              <a:t>с</a:t>
            </a:r>
            <a:r>
              <a:rPr sz="1600" spc="-20" dirty="0">
                <a:latin typeface="Microsoft Sans Serif"/>
                <a:cs typeface="Microsoft Sans Serif"/>
              </a:rPr>
              <a:t>л</a:t>
            </a:r>
            <a:r>
              <a:rPr sz="1600" spc="-50" dirty="0">
                <a:latin typeface="Microsoft Sans Serif"/>
                <a:cs typeface="Microsoft Sans Serif"/>
              </a:rPr>
              <a:t>у</a:t>
            </a:r>
            <a:r>
              <a:rPr sz="1600" spc="-105" dirty="0">
                <a:latin typeface="Microsoft Sans Serif"/>
                <a:cs typeface="Microsoft Sans Serif"/>
              </a:rPr>
              <a:t>ж</a:t>
            </a:r>
            <a:r>
              <a:rPr sz="1600" spc="-45" dirty="0">
                <a:latin typeface="Microsoft Sans Serif"/>
                <a:cs typeface="Microsoft Sans Serif"/>
              </a:rPr>
              <a:t>и</a:t>
            </a:r>
            <a:r>
              <a:rPr sz="1600" spc="-50" dirty="0">
                <a:latin typeface="Microsoft Sans Serif"/>
                <a:cs typeface="Microsoft Sans Serif"/>
              </a:rPr>
              <a:t>в</a:t>
            </a:r>
            <a:r>
              <a:rPr sz="1600" spc="-45" dirty="0">
                <a:latin typeface="Microsoft Sans Serif"/>
                <a:cs typeface="Microsoft Sans Serif"/>
              </a:rPr>
              <a:t>а</a:t>
            </a:r>
            <a:r>
              <a:rPr sz="1600" spc="-55" dirty="0">
                <a:latin typeface="Microsoft Sans Serif"/>
                <a:cs typeface="Microsoft Sans Serif"/>
              </a:rPr>
              <a:t>н</a:t>
            </a:r>
            <a:r>
              <a:rPr sz="1600" spc="-45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я  </a:t>
            </a:r>
            <a:r>
              <a:rPr sz="1600" spc="-50" dirty="0">
                <a:latin typeface="Microsoft Sans Serif"/>
                <a:cs typeface="Microsoft Sans Serif"/>
              </a:rPr>
              <a:t>клиента.</a:t>
            </a:r>
            <a:endParaRPr sz="1600">
              <a:latin typeface="Microsoft Sans Serif"/>
              <a:cs typeface="Microsoft Sans Serif"/>
            </a:endParaRPr>
          </a:p>
          <a:p>
            <a:pPr marL="192405" indent="-18034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"/>
              <a:tabLst>
                <a:tab pos="193040" algn="l"/>
              </a:tabLst>
            </a:pPr>
            <a:r>
              <a:rPr sz="16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Посчитать</a:t>
            </a: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эффективностьрекламы.</a:t>
            </a:r>
            <a:endParaRPr sz="1600">
              <a:latin typeface="Microsoft Sans Serif"/>
              <a:cs typeface="Microsoft Sans Serif"/>
            </a:endParaRPr>
          </a:p>
          <a:p>
            <a:pPr marL="184785" marR="714375" indent="-172720">
              <a:lnSpc>
                <a:spcPct val="109400"/>
              </a:lnSpc>
              <a:spcBef>
                <a:spcPts val="430"/>
              </a:spcBef>
              <a:buSzPct val="93750"/>
              <a:buFont typeface="Wingdings"/>
              <a:buChar char=""/>
              <a:tabLst>
                <a:tab pos="194310" algn="l"/>
              </a:tabLst>
            </a:pPr>
            <a:r>
              <a:rPr sz="1600" spc="-185" dirty="0">
                <a:solidFill>
                  <a:srgbClr val="006FC0"/>
                </a:solidFill>
                <a:latin typeface="Microsoft Sans Serif"/>
                <a:cs typeface="Microsoft Sans Serif"/>
              </a:rPr>
              <a:t>Р</a:t>
            </a:r>
            <a:r>
              <a:rPr sz="160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ш</a:t>
            </a:r>
            <a:r>
              <a:rPr sz="1600" spc="-150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160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ь</a:t>
            </a:r>
            <a:r>
              <a:rPr sz="1600" spc="-2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п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ор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ы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п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ро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160" dirty="0">
                <a:solidFill>
                  <a:srgbClr val="006FC0"/>
                </a:solidFill>
                <a:latin typeface="Microsoft Sans Serif"/>
                <a:cs typeface="Microsoft Sans Serif"/>
              </a:rPr>
              <a:t>ы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35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ие</a:t>
            </a: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нт</a:t>
            </a: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160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  и</a:t>
            </a:r>
            <a:r>
              <a:rPr sz="1600" spc="-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туроператорами.</a:t>
            </a:r>
            <a:endParaRPr sz="1600">
              <a:latin typeface="Microsoft Sans Serif"/>
              <a:cs typeface="Microsoft Sans Serif"/>
            </a:endParaRPr>
          </a:p>
          <a:p>
            <a:pPr marL="192405" indent="-18034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"/>
              <a:tabLst>
                <a:tab pos="193040" algn="l"/>
              </a:tabLst>
            </a:pP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006FC0"/>
                </a:solidFill>
                <a:latin typeface="Microsoft Sans Serif"/>
                <a:cs typeface="Microsoft Sans Serif"/>
              </a:rPr>
              <a:t>б</a:t>
            </a:r>
            <a:r>
              <a:rPr sz="1600" spc="-80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1600" spc="-145" dirty="0">
                <a:solidFill>
                  <a:srgbClr val="006FC0"/>
                </a:solidFill>
                <a:latin typeface="Microsoft Sans Serif"/>
                <a:cs typeface="Microsoft Sans Serif"/>
              </a:rPr>
              <a:t>з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1600" spc="-2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нт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  <a:p>
            <a:pPr marL="192405" marR="5080" indent="-180340">
              <a:lnSpc>
                <a:spcPct val="100000"/>
              </a:lnSpc>
              <a:spcBef>
                <a:spcPts val="600"/>
              </a:spcBef>
              <a:buSzPct val="93750"/>
              <a:buFont typeface="Wingdings"/>
              <a:buChar char=""/>
              <a:tabLst>
                <a:tab pos="193040" algn="l"/>
              </a:tabLst>
            </a:pP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160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120" dirty="0">
                <a:solidFill>
                  <a:srgbClr val="006FC0"/>
                </a:solidFill>
                <a:latin typeface="Microsoft Sans Serif"/>
                <a:cs typeface="Microsoft Sans Serif"/>
              </a:rPr>
              <a:t>з</a:t>
            </a: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16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6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ь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85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60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аше</a:t>
            </a:r>
            <a:r>
              <a:rPr sz="1600" spc="-150" dirty="0">
                <a:solidFill>
                  <a:srgbClr val="006FC0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1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би</a:t>
            </a:r>
            <a:r>
              <a:rPr sz="1600" spc="-120" dirty="0">
                <a:solidFill>
                  <a:srgbClr val="006FC0"/>
                </a:solidFill>
                <a:latin typeface="Microsoft Sans Serif"/>
                <a:cs typeface="Microsoft Sans Serif"/>
              </a:rPr>
              <a:t>з</a:t>
            </a:r>
            <a:r>
              <a:rPr sz="16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185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оше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й  с</a:t>
            </a:r>
            <a:r>
              <a:rPr sz="1600" spc="-20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р</a:t>
            </a:r>
            <a:r>
              <a:rPr sz="1600" spc="-95" dirty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д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1600" spc="-75" dirty="0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38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0154" y="1837435"/>
            <a:ext cx="3723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F81BC"/>
                </a:solidFill>
              </a:rPr>
              <a:t>Обучение</a:t>
            </a:r>
            <a:r>
              <a:rPr sz="2400" spc="-50" dirty="0">
                <a:solidFill>
                  <a:srgbClr val="4F81BC"/>
                </a:solidFill>
              </a:rPr>
              <a:t> </a:t>
            </a:r>
            <a:r>
              <a:rPr sz="2400" spc="-10" dirty="0">
                <a:solidFill>
                  <a:srgbClr val="4F81BC"/>
                </a:solidFill>
              </a:rPr>
              <a:t>руководителя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740154" y="2206243"/>
            <a:ext cx="5226050" cy="356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760" indent="-22669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39395" algn="l"/>
              </a:tabLst>
            </a:pPr>
            <a:r>
              <a:rPr sz="1600" spc="-45" dirty="0">
                <a:latin typeface="Microsoft Sans Serif"/>
                <a:cs typeface="Microsoft Sans Serif"/>
              </a:rPr>
              <a:t>Курс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«Рынок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туризма»</a:t>
            </a:r>
            <a:endParaRPr sz="1600">
              <a:latin typeface="Microsoft Sans Serif"/>
              <a:cs typeface="Microsoft Sans Serif"/>
            </a:endParaRPr>
          </a:p>
          <a:p>
            <a:pPr marL="239395" indent="-227329">
              <a:lnSpc>
                <a:spcPct val="100000"/>
              </a:lnSpc>
              <a:buAutoNum type="arabicPeriod"/>
              <a:tabLst>
                <a:tab pos="240029" algn="l"/>
              </a:tabLst>
            </a:pPr>
            <a:r>
              <a:rPr sz="1600" spc="-45" dirty="0">
                <a:latin typeface="Microsoft Sans Serif"/>
                <a:cs typeface="Microsoft Sans Serif"/>
              </a:rPr>
              <a:t>Курс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«Продукты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туризма»</a:t>
            </a:r>
            <a:endParaRPr sz="1600">
              <a:latin typeface="Microsoft Sans Serif"/>
              <a:cs typeface="Microsoft Sans Serif"/>
            </a:endParaRPr>
          </a:p>
          <a:p>
            <a:pPr marL="238760" indent="-226695">
              <a:lnSpc>
                <a:spcPct val="100000"/>
              </a:lnSpc>
              <a:buAutoNum type="arabicPeriod"/>
              <a:tabLst>
                <a:tab pos="239395" algn="l"/>
              </a:tabLst>
            </a:pPr>
            <a:r>
              <a:rPr sz="1600" spc="-45" dirty="0">
                <a:latin typeface="Microsoft Sans Serif"/>
                <a:cs typeface="Microsoft Sans Serif"/>
              </a:rPr>
              <a:t>Курс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«Технологии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продаж»</a:t>
            </a:r>
            <a:endParaRPr sz="1600">
              <a:latin typeface="Microsoft Sans Serif"/>
              <a:cs typeface="Microsoft Sans Serif"/>
            </a:endParaRPr>
          </a:p>
          <a:p>
            <a:pPr marL="238760" indent="-226695">
              <a:lnSpc>
                <a:spcPct val="100000"/>
              </a:lnSpc>
              <a:buAutoNum type="arabicPeriod"/>
              <a:tabLst>
                <a:tab pos="239395" algn="l"/>
              </a:tabLst>
            </a:pPr>
            <a:r>
              <a:rPr sz="1600" spc="-45" dirty="0">
                <a:latin typeface="Microsoft Sans Serif"/>
                <a:cs typeface="Microsoft Sans Serif"/>
              </a:rPr>
              <a:t>Курс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«Управление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офисом»</a:t>
            </a:r>
            <a:endParaRPr sz="1600">
              <a:latin typeface="Microsoft Sans Serif"/>
              <a:cs typeface="Microsoft Sans Serif"/>
            </a:endParaRPr>
          </a:p>
          <a:p>
            <a:pPr marL="238760" indent="-226695">
              <a:lnSpc>
                <a:spcPct val="100000"/>
              </a:lnSpc>
              <a:buAutoNum type="arabicPeriod"/>
              <a:tabLst>
                <a:tab pos="239395" algn="l"/>
              </a:tabLst>
            </a:pPr>
            <a:r>
              <a:rPr sz="1600" spc="-45" dirty="0">
                <a:latin typeface="Microsoft Sans Serif"/>
                <a:cs typeface="Microsoft Sans Serif"/>
              </a:rPr>
              <a:t>Курс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«Предпринимательство»</a:t>
            </a:r>
            <a:endParaRPr sz="1600">
              <a:latin typeface="Microsoft Sans Serif"/>
              <a:cs typeface="Microsoft Sans Serif"/>
            </a:endParaRPr>
          </a:p>
          <a:p>
            <a:pPr marL="238760" indent="-226695">
              <a:lnSpc>
                <a:spcPct val="100000"/>
              </a:lnSpc>
              <a:buAutoNum type="arabicPeriod"/>
              <a:tabLst>
                <a:tab pos="239395" algn="l"/>
              </a:tabLst>
            </a:pPr>
            <a:r>
              <a:rPr sz="1600" spc="-45" dirty="0">
                <a:latin typeface="Microsoft Sans Serif"/>
                <a:cs typeface="Microsoft Sans Serif"/>
              </a:rPr>
              <a:t>Курс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«Бизнес-модель,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15-летние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опыт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наработки»</a:t>
            </a:r>
            <a:endParaRPr sz="1600">
              <a:latin typeface="Microsoft Sans Serif"/>
              <a:cs typeface="Microsoft Sans Serif"/>
            </a:endParaRPr>
          </a:p>
          <a:p>
            <a:pPr marL="238760" indent="-226695">
              <a:lnSpc>
                <a:spcPct val="100000"/>
              </a:lnSpc>
              <a:buAutoNum type="arabicPeriod"/>
              <a:tabLst>
                <a:tab pos="239395" algn="l"/>
              </a:tabLst>
            </a:pPr>
            <a:r>
              <a:rPr sz="1600" spc="-45" dirty="0">
                <a:latin typeface="Microsoft Sans Serif"/>
                <a:cs typeface="Microsoft Sans Serif"/>
              </a:rPr>
              <a:t>Курс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«IT-продукт,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CRM»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icrosoft Sans Serif"/>
              <a:buAutoNum type="arabicPeriod"/>
            </a:pPr>
            <a:endParaRPr sz="1650">
              <a:latin typeface="Microsoft Sans Serif"/>
              <a:cs typeface="Microsoft Sans Serif"/>
            </a:endParaRPr>
          </a:p>
          <a:p>
            <a:pPr marL="518159">
              <a:lnSpc>
                <a:spcPct val="100000"/>
              </a:lnSpc>
            </a:pPr>
            <a:r>
              <a:rPr sz="2400" spc="-70" dirty="0">
                <a:solidFill>
                  <a:srgbClr val="4F81BC"/>
                </a:solidFill>
                <a:latin typeface="Microsoft Sans Serif"/>
                <a:cs typeface="Microsoft Sans Serif"/>
              </a:rPr>
              <a:t>Н</a:t>
            </a:r>
            <a:r>
              <a:rPr sz="2400" spc="-65" dirty="0">
                <a:solidFill>
                  <a:srgbClr val="4F81BC"/>
                </a:solidFill>
                <a:latin typeface="Microsoft Sans Serif"/>
                <a:cs typeface="Microsoft Sans Serif"/>
              </a:rPr>
              <a:t>а</a:t>
            </a:r>
            <a:r>
              <a:rPr sz="2400" spc="-95" dirty="0">
                <a:solidFill>
                  <a:srgbClr val="4F81BC"/>
                </a:solidFill>
                <a:latin typeface="Microsoft Sans Serif"/>
                <a:cs typeface="Microsoft Sans Serif"/>
              </a:rPr>
              <a:t>ч</a:t>
            </a:r>
            <a:r>
              <a:rPr sz="2400" spc="-65" dirty="0">
                <a:solidFill>
                  <a:srgbClr val="4F81BC"/>
                </a:solidFill>
                <a:latin typeface="Microsoft Sans Serif"/>
                <a:cs typeface="Microsoft Sans Serif"/>
              </a:rPr>
              <a:t>а</a:t>
            </a:r>
            <a:r>
              <a:rPr sz="2400" spc="-30" dirty="0">
                <a:solidFill>
                  <a:srgbClr val="4F81BC"/>
                </a:solidFill>
                <a:latin typeface="Microsoft Sans Serif"/>
                <a:cs typeface="Microsoft Sans Serif"/>
              </a:rPr>
              <a:t>л</a:t>
            </a:r>
            <a:r>
              <a:rPr sz="2400" spc="-70" dirty="0">
                <a:solidFill>
                  <a:srgbClr val="4F81BC"/>
                </a:solidFill>
                <a:latin typeface="Microsoft Sans Serif"/>
                <a:cs typeface="Microsoft Sans Serif"/>
              </a:rPr>
              <a:t>ь</a:t>
            </a:r>
            <a:r>
              <a:rPr sz="2400" spc="-80" dirty="0">
                <a:solidFill>
                  <a:srgbClr val="4F81BC"/>
                </a:solidFill>
                <a:latin typeface="Microsoft Sans Serif"/>
                <a:cs typeface="Microsoft Sans Serif"/>
              </a:rPr>
              <a:t>н</a:t>
            </a:r>
            <a:r>
              <a:rPr sz="2400" spc="-65" dirty="0">
                <a:solidFill>
                  <a:srgbClr val="4F81BC"/>
                </a:solidFill>
                <a:latin typeface="Microsoft Sans Serif"/>
                <a:cs typeface="Microsoft Sans Serif"/>
              </a:rPr>
              <a:t>о</a:t>
            </a:r>
            <a:r>
              <a:rPr sz="2400" dirty="0">
                <a:solidFill>
                  <a:srgbClr val="4F81BC"/>
                </a:solidFill>
                <a:latin typeface="Microsoft Sans Serif"/>
                <a:cs typeface="Microsoft Sans Serif"/>
              </a:rPr>
              <a:t>е</a:t>
            </a:r>
            <a:r>
              <a:rPr sz="2400" spc="-12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4F81BC"/>
                </a:solidFill>
                <a:latin typeface="Microsoft Sans Serif"/>
                <a:cs typeface="Microsoft Sans Serif"/>
              </a:rPr>
              <a:t>о</a:t>
            </a:r>
            <a:r>
              <a:rPr sz="2400" spc="-25" dirty="0">
                <a:solidFill>
                  <a:srgbClr val="4F81BC"/>
                </a:solidFill>
                <a:latin typeface="Microsoft Sans Serif"/>
                <a:cs typeface="Microsoft Sans Serif"/>
              </a:rPr>
              <a:t>бу</a:t>
            </a:r>
            <a:r>
              <a:rPr sz="2400" spc="-60" dirty="0">
                <a:solidFill>
                  <a:srgbClr val="4F81BC"/>
                </a:solidFill>
                <a:latin typeface="Microsoft Sans Serif"/>
                <a:cs typeface="Microsoft Sans Serif"/>
              </a:rPr>
              <a:t>ч</a:t>
            </a:r>
            <a:r>
              <a:rPr sz="2400" spc="-30" dirty="0">
                <a:solidFill>
                  <a:srgbClr val="4F81BC"/>
                </a:solidFill>
                <a:latin typeface="Microsoft Sans Serif"/>
                <a:cs typeface="Microsoft Sans Serif"/>
              </a:rPr>
              <a:t>е</a:t>
            </a:r>
            <a:r>
              <a:rPr sz="2400" spc="-40" dirty="0">
                <a:solidFill>
                  <a:srgbClr val="4F81BC"/>
                </a:solidFill>
                <a:latin typeface="Microsoft Sans Serif"/>
                <a:cs typeface="Microsoft Sans Serif"/>
              </a:rPr>
              <a:t>н</a:t>
            </a:r>
            <a:r>
              <a:rPr sz="2400" spc="-30" dirty="0">
                <a:solidFill>
                  <a:srgbClr val="4F81BC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4F81BC"/>
                </a:solidFill>
                <a:latin typeface="Microsoft Sans Serif"/>
                <a:cs typeface="Microsoft Sans Serif"/>
              </a:rPr>
              <a:t>е</a:t>
            </a:r>
            <a:r>
              <a:rPr sz="2400" spc="-2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spc="-85" dirty="0">
                <a:solidFill>
                  <a:srgbClr val="4F81BC"/>
                </a:solidFill>
                <a:latin typeface="Microsoft Sans Serif"/>
                <a:cs typeface="Microsoft Sans Serif"/>
              </a:rPr>
              <a:t>м</a:t>
            </a:r>
            <a:r>
              <a:rPr sz="2400" spc="-30" dirty="0">
                <a:solidFill>
                  <a:srgbClr val="4F81BC"/>
                </a:solidFill>
                <a:latin typeface="Microsoft Sans Serif"/>
                <a:cs typeface="Microsoft Sans Serif"/>
              </a:rPr>
              <a:t>е</a:t>
            </a:r>
            <a:r>
              <a:rPr sz="2400" spc="-40" dirty="0">
                <a:solidFill>
                  <a:srgbClr val="4F81BC"/>
                </a:solidFill>
                <a:latin typeface="Microsoft Sans Serif"/>
                <a:cs typeface="Microsoft Sans Serif"/>
              </a:rPr>
              <a:t>н</a:t>
            </a:r>
            <a:r>
              <a:rPr sz="2400" spc="-30" dirty="0">
                <a:solidFill>
                  <a:srgbClr val="4F81BC"/>
                </a:solidFill>
                <a:latin typeface="Microsoft Sans Serif"/>
                <a:cs typeface="Microsoft Sans Serif"/>
              </a:rPr>
              <a:t>е</a:t>
            </a:r>
            <a:r>
              <a:rPr sz="2400" spc="-25" dirty="0">
                <a:solidFill>
                  <a:srgbClr val="4F81BC"/>
                </a:solidFill>
                <a:latin typeface="Microsoft Sans Serif"/>
                <a:cs typeface="Microsoft Sans Serif"/>
              </a:rPr>
              <a:t>д</a:t>
            </a:r>
            <a:r>
              <a:rPr sz="2400" spc="-120" dirty="0">
                <a:solidFill>
                  <a:srgbClr val="4F81BC"/>
                </a:solidFill>
                <a:latin typeface="Microsoft Sans Serif"/>
                <a:cs typeface="Microsoft Sans Serif"/>
              </a:rPr>
              <a:t>ж</a:t>
            </a:r>
            <a:r>
              <a:rPr sz="2400" spc="-30" dirty="0">
                <a:solidFill>
                  <a:srgbClr val="4F81BC"/>
                </a:solidFill>
                <a:latin typeface="Microsoft Sans Serif"/>
                <a:cs typeface="Microsoft Sans Serif"/>
              </a:rPr>
              <a:t>еро</a:t>
            </a:r>
            <a:r>
              <a:rPr sz="2400" dirty="0">
                <a:solidFill>
                  <a:srgbClr val="4F81BC"/>
                </a:solidFill>
                <a:latin typeface="Microsoft Sans Serif"/>
                <a:cs typeface="Microsoft Sans Serif"/>
              </a:rPr>
              <a:t>в</a:t>
            </a:r>
            <a:endParaRPr sz="2400">
              <a:latin typeface="Microsoft Sans Serif"/>
              <a:cs typeface="Microsoft Sans Serif"/>
            </a:endParaRPr>
          </a:p>
          <a:p>
            <a:pPr marL="1410335" lvl="1" indent="-211454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1410970" algn="l"/>
              </a:tabLst>
            </a:pPr>
            <a:r>
              <a:rPr sz="1600" spc="-60" dirty="0">
                <a:latin typeface="Microsoft Sans Serif"/>
                <a:cs typeface="Microsoft Sans Serif"/>
              </a:rPr>
              <a:t>Секреты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туристического</a:t>
            </a:r>
            <a:r>
              <a:rPr sz="1600" spc="-140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бизнеса</a:t>
            </a:r>
            <a:endParaRPr sz="1600">
              <a:latin typeface="Microsoft Sans Serif"/>
              <a:cs typeface="Microsoft Sans Serif"/>
            </a:endParaRPr>
          </a:p>
          <a:p>
            <a:pPr marL="1405890" lvl="1" indent="-211454">
              <a:lnSpc>
                <a:spcPct val="100000"/>
              </a:lnSpc>
              <a:buAutoNum type="arabicPeriod"/>
              <a:tabLst>
                <a:tab pos="1406525" algn="l"/>
              </a:tabLst>
            </a:pPr>
            <a:r>
              <a:rPr sz="1600" spc="-45" dirty="0">
                <a:latin typeface="Microsoft Sans Serif"/>
                <a:cs typeface="Microsoft Sans Serif"/>
              </a:rPr>
              <a:t>Отельные </a:t>
            </a:r>
            <a:r>
              <a:rPr sz="1600" spc="-55" dirty="0">
                <a:latin typeface="Microsoft Sans Serif"/>
                <a:cs typeface="Microsoft Sans Serif"/>
              </a:rPr>
              <a:t>базы</a:t>
            </a:r>
            <a:endParaRPr sz="1600">
              <a:latin typeface="Microsoft Sans Serif"/>
              <a:cs typeface="Microsoft Sans Serif"/>
            </a:endParaRPr>
          </a:p>
          <a:p>
            <a:pPr marL="1405890" lvl="1" indent="-211454">
              <a:lnSpc>
                <a:spcPct val="100000"/>
              </a:lnSpc>
              <a:buAutoNum type="arabicPeriod"/>
              <a:tabLst>
                <a:tab pos="1406525" algn="l"/>
              </a:tabLst>
            </a:pPr>
            <a:r>
              <a:rPr sz="1600" spc="-65" dirty="0">
                <a:latin typeface="Microsoft Sans Serif"/>
                <a:cs typeface="Microsoft Sans Serif"/>
              </a:rPr>
              <a:t>Курорты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страны</a:t>
            </a:r>
            <a:endParaRPr sz="1600">
              <a:latin typeface="Microsoft Sans Serif"/>
              <a:cs typeface="Microsoft Sans Serif"/>
            </a:endParaRPr>
          </a:p>
          <a:p>
            <a:pPr marL="1405890" lvl="1" indent="-211454">
              <a:lnSpc>
                <a:spcPct val="100000"/>
              </a:lnSpc>
              <a:buAutoNum type="arabicPeriod"/>
              <a:tabLst>
                <a:tab pos="1406525" algn="l"/>
              </a:tabLst>
            </a:pPr>
            <a:r>
              <a:rPr sz="1600" spc="-55" dirty="0">
                <a:latin typeface="Microsoft Sans Serif"/>
                <a:cs typeface="Microsoft Sans Serif"/>
              </a:rPr>
              <a:t>Т</a:t>
            </a:r>
            <a:r>
              <a:rPr sz="1600" spc="-50" dirty="0">
                <a:latin typeface="Microsoft Sans Serif"/>
                <a:cs typeface="Microsoft Sans Serif"/>
              </a:rPr>
              <a:t>е</a:t>
            </a:r>
            <a:r>
              <a:rPr sz="1600" spc="-60" dirty="0">
                <a:latin typeface="Microsoft Sans Serif"/>
                <a:cs typeface="Microsoft Sans Serif"/>
              </a:rPr>
              <a:t>х</a:t>
            </a:r>
            <a:r>
              <a:rPr sz="1600" spc="-65" dirty="0">
                <a:latin typeface="Microsoft Sans Serif"/>
                <a:cs typeface="Microsoft Sans Serif"/>
              </a:rPr>
              <a:t>н</a:t>
            </a:r>
            <a:r>
              <a:rPr sz="1600" spc="-55" dirty="0">
                <a:latin typeface="Microsoft Sans Serif"/>
                <a:cs typeface="Microsoft Sans Serif"/>
              </a:rPr>
              <a:t>и</a:t>
            </a:r>
            <a:r>
              <a:rPr sz="1600" spc="-145" dirty="0">
                <a:latin typeface="Microsoft Sans Serif"/>
                <a:cs typeface="Microsoft Sans Serif"/>
              </a:rPr>
              <a:t>к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п</a:t>
            </a:r>
            <a:r>
              <a:rPr sz="1600" spc="-50" dirty="0">
                <a:latin typeface="Microsoft Sans Serif"/>
                <a:cs typeface="Microsoft Sans Serif"/>
              </a:rPr>
              <a:t>рода</a:t>
            </a:r>
            <a:r>
              <a:rPr sz="1600" spc="-70" dirty="0">
                <a:latin typeface="Microsoft Sans Serif"/>
                <a:cs typeface="Microsoft Sans Serif"/>
              </a:rPr>
              <a:t>ж</a:t>
            </a:r>
            <a:endParaRPr sz="1600">
              <a:latin typeface="Microsoft Sans Serif"/>
              <a:cs typeface="Microsoft Sans Serif"/>
            </a:endParaRPr>
          </a:p>
          <a:p>
            <a:pPr marL="1405890" lvl="1" indent="-211454">
              <a:lnSpc>
                <a:spcPct val="100000"/>
              </a:lnSpc>
              <a:buAutoNum type="arabicPeriod"/>
              <a:tabLst>
                <a:tab pos="1406525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СRM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" y="0"/>
            <a:ext cx="9130283" cy="68442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076" y="34175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8996" y="1325626"/>
            <a:ext cx="3606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Финансовые</a:t>
            </a:r>
            <a:r>
              <a:rPr sz="2400" b="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требования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691" y="2214215"/>
            <a:ext cx="5718175" cy="35321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600" spc="-70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П</a:t>
            </a:r>
            <a:r>
              <a:rPr sz="1600" spc="-80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1600" spc="-8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1600" spc="-6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ша</a:t>
            </a:r>
            <a:r>
              <a:rPr sz="1600" spc="-40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1600" spc="-7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ь</a:t>
            </a:r>
            <a:r>
              <a:rPr sz="1600" spc="-80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1600" spc="-60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ы</a:t>
            </a:r>
            <a:r>
              <a:rPr sz="1600" spc="-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й</a:t>
            </a:r>
            <a:r>
              <a:rPr sz="1600" spc="-140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 err="1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600" spc="-25" dirty="0" err="1">
                <a:solidFill>
                  <a:srgbClr val="006FC0"/>
                </a:solidFill>
                <a:latin typeface="Microsoft Sans Serif"/>
                <a:cs typeface="Microsoft Sans Serif"/>
              </a:rPr>
              <a:t>знос</a:t>
            </a:r>
            <a:r>
              <a:rPr sz="1600" spc="-2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:</a:t>
            </a:r>
            <a:endParaRPr lang="ru-RU" sz="1600" spc="-25" dirty="0" smtClean="0">
              <a:solidFill>
                <a:srgbClr val="006FC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ru-RU" sz="1600" spc="-5" dirty="0">
                <a:latin typeface="Microsoft Sans Serif"/>
                <a:cs typeface="Microsoft Sans Serif"/>
              </a:rPr>
              <a:t>1</a:t>
            </a:r>
            <a:r>
              <a:rPr lang="ru-RU" sz="1600" spc="50" dirty="0">
                <a:latin typeface="Microsoft Sans Serif"/>
                <a:cs typeface="Microsoft Sans Serif"/>
              </a:rPr>
              <a:t> </a:t>
            </a:r>
            <a:r>
              <a:rPr lang="ru-RU" sz="1600" dirty="0" smtClean="0">
                <a:latin typeface="Microsoft Sans Serif"/>
                <a:cs typeface="Microsoft Sans Serif"/>
              </a:rPr>
              <a:t>000</a:t>
            </a:r>
            <a:r>
              <a:rPr lang="ru-RU" sz="1600" spc="-95" dirty="0" smtClean="0">
                <a:latin typeface="Microsoft Sans Serif"/>
                <a:cs typeface="Microsoft Sans Serif"/>
              </a:rPr>
              <a:t> </a:t>
            </a:r>
            <a:r>
              <a:rPr lang="ru-RU" sz="1600" spc="15" dirty="0">
                <a:latin typeface="Microsoft Sans Serif"/>
                <a:cs typeface="Microsoft Sans Serif"/>
              </a:rPr>
              <a:t>00</a:t>
            </a:r>
            <a:r>
              <a:rPr lang="ru-RU" sz="1600" spc="-5" dirty="0">
                <a:latin typeface="Microsoft Sans Serif"/>
                <a:cs typeface="Microsoft Sans Serif"/>
              </a:rPr>
              <a:t>0</a:t>
            </a:r>
            <a:r>
              <a:rPr lang="ru-RU" sz="1600" spc="-114" dirty="0">
                <a:latin typeface="Microsoft Sans Serif"/>
                <a:cs typeface="Microsoft Sans Serif"/>
              </a:rPr>
              <a:t> </a:t>
            </a:r>
            <a:r>
              <a:rPr lang="ru-RU" sz="1600" spc="-20" dirty="0">
                <a:latin typeface="Microsoft Sans Serif"/>
                <a:cs typeface="Microsoft Sans Serif"/>
              </a:rPr>
              <a:t>т</a:t>
            </a:r>
            <a:r>
              <a:rPr lang="ru-RU" sz="1600" spc="-10" dirty="0">
                <a:latin typeface="Microsoft Sans Serif"/>
                <a:cs typeface="Microsoft Sans Serif"/>
              </a:rPr>
              <a:t>е</a:t>
            </a:r>
            <a:r>
              <a:rPr lang="ru-RU" sz="1600" spc="-15" dirty="0">
                <a:latin typeface="Microsoft Sans Serif"/>
                <a:cs typeface="Microsoft Sans Serif"/>
              </a:rPr>
              <a:t>н</a:t>
            </a:r>
            <a:r>
              <a:rPr lang="ru-RU" sz="1600" spc="-65" dirty="0">
                <a:latin typeface="Microsoft Sans Serif"/>
                <a:cs typeface="Microsoft Sans Serif"/>
              </a:rPr>
              <a:t>г</a:t>
            </a:r>
            <a:r>
              <a:rPr lang="ru-RU" sz="1600" spc="-5" dirty="0">
                <a:latin typeface="Microsoft Sans Serif"/>
                <a:cs typeface="Microsoft Sans Serif"/>
              </a:rPr>
              <a:t>е</a:t>
            </a:r>
            <a:r>
              <a:rPr lang="ru-RU" sz="1600" spc="-80" dirty="0">
                <a:latin typeface="Microsoft Sans Serif"/>
                <a:cs typeface="Microsoft Sans Serif"/>
              </a:rPr>
              <a:t> </a:t>
            </a:r>
            <a:r>
              <a:rPr lang="ru-RU" sz="1600" spc="-100" dirty="0">
                <a:latin typeface="Microsoft Sans Serif"/>
                <a:cs typeface="Microsoft Sans Serif"/>
              </a:rPr>
              <a:t>дл</a:t>
            </a:r>
            <a:r>
              <a:rPr lang="ru-RU" sz="1600" spc="5" dirty="0">
                <a:latin typeface="Microsoft Sans Serif"/>
                <a:cs typeface="Microsoft Sans Serif"/>
              </a:rPr>
              <a:t>я</a:t>
            </a:r>
            <a:r>
              <a:rPr lang="ru-RU" sz="1600" spc="-215" dirty="0">
                <a:latin typeface="Microsoft Sans Serif"/>
                <a:cs typeface="Microsoft Sans Serif"/>
              </a:rPr>
              <a:t> </a:t>
            </a:r>
            <a:r>
              <a:rPr lang="ru-RU" sz="1600" spc="-125" dirty="0">
                <a:latin typeface="Microsoft Sans Serif"/>
                <a:cs typeface="Microsoft Sans Serif"/>
              </a:rPr>
              <a:t>г</a:t>
            </a:r>
            <a:r>
              <a:rPr lang="ru-RU" sz="1600" spc="-70" dirty="0">
                <a:latin typeface="Microsoft Sans Serif"/>
                <a:cs typeface="Microsoft Sans Serif"/>
              </a:rPr>
              <a:t>ор</a:t>
            </a:r>
            <a:r>
              <a:rPr lang="ru-RU" sz="1600" spc="-105" dirty="0">
                <a:latin typeface="Microsoft Sans Serif"/>
                <a:cs typeface="Microsoft Sans Serif"/>
              </a:rPr>
              <a:t>о</a:t>
            </a:r>
            <a:r>
              <a:rPr lang="ru-RU" sz="1600" spc="-65" dirty="0">
                <a:latin typeface="Microsoft Sans Serif"/>
                <a:cs typeface="Microsoft Sans Serif"/>
              </a:rPr>
              <a:t>д</a:t>
            </a:r>
            <a:r>
              <a:rPr lang="ru-RU" sz="1600" spc="-70" dirty="0">
                <a:latin typeface="Microsoft Sans Serif"/>
                <a:cs typeface="Microsoft Sans Serif"/>
              </a:rPr>
              <a:t>о</a:t>
            </a:r>
            <a:r>
              <a:rPr lang="ru-RU" sz="1600" spc="-5" dirty="0">
                <a:latin typeface="Microsoft Sans Serif"/>
                <a:cs typeface="Microsoft Sans Serif"/>
              </a:rPr>
              <a:t>в</a:t>
            </a:r>
            <a:r>
              <a:rPr lang="ru-RU" sz="1600" spc="-90" dirty="0">
                <a:latin typeface="Microsoft Sans Serif"/>
                <a:cs typeface="Microsoft Sans Serif"/>
              </a:rPr>
              <a:t> </a:t>
            </a:r>
            <a:r>
              <a:rPr lang="ru-RU" sz="1600" spc="-5" dirty="0">
                <a:latin typeface="Microsoft Sans Serif"/>
                <a:cs typeface="Microsoft Sans Serif"/>
              </a:rPr>
              <a:t>с</a:t>
            </a:r>
            <a:r>
              <a:rPr lang="ru-RU" sz="1600" spc="-100" dirty="0">
                <a:latin typeface="Microsoft Sans Serif"/>
                <a:cs typeface="Microsoft Sans Serif"/>
              </a:rPr>
              <a:t> </a:t>
            </a:r>
            <a:r>
              <a:rPr lang="ru-RU" sz="1600" spc="-80" dirty="0">
                <a:latin typeface="Microsoft Sans Serif"/>
                <a:cs typeface="Microsoft Sans Serif"/>
              </a:rPr>
              <a:t>н</a:t>
            </a:r>
            <a:r>
              <a:rPr lang="ru-RU" sz="1600" spc="-70" dirty="0">
                <a:latin typeface="Microsoft Sans Serif"/>
                <a:cs typeface="Microsoft Sans Serif"/>
              </a:rPr>
              <a:t>а</a:t>
            </a:r>
            <a:r>
              <a:rPr lang="ru-RU" sz="1600" spc="-65" dirty="0">
                <a:latin typeface="Microsoft Sans Serif"/>
                <a:cs typeface="Microsoft Sans Serif"/>
              </a:rPr>
              <a:t>с</a:t>
            </a:r>
            <a:r>
              <a:rPr lang="ru-RU" sz="1600" spc="-114" dirty="0">
                <a:latin typeface="Microsoft Sans Serif"/>
                <a:cs typeface="Microsoft Sans Serif"/>
              </a:rPr>
              <a:t>е</a:t>
            </a:r>
            <a:r>
              <a:rPr lang="ru-RU" sz="1600" spc="-45" dirty="0">
                <a:latin typeface="Microsoft Sans Serif"/>
                <a:cs typeface="Microsoft Sans Serif"/>
              </a:rPr>
              <a:t>л</a:t>
            </a:r>
            <a:r>
              <a:rPr lang="ru-RU" sz="1600" spc="-70" dirty="0">
                <a:latin typeface="Microsoft Sans Serif"/>
                <a:cs typeface="Microsoft Sans Serif"/>
              </a:rPr>
              <a:t>е</a:t>
            </a:r>
            <a:r>
              <a:rPr lang="ru-RU" sz="1600" spc="-80" dirty="0">
                <a:latin typeface="Microsoft Sans Serif"/>
                <a:cs typeface="Microsoft Sans Serif"/>
              </a:rPr>
              <a:t>н</a:t>
            </a:r>
            <a:r>
              <a:rPr lang="ru-RU" sz="1600" spc="-70" dirty="0">
                <a:latin typeface="Microsoft Sans Serif"/>
                <a:cs typeface="Microsoft Sans Serif"/>
              </a:rPr>
              <a:t>ие</a:t>
            </a:r>
            <a:r>
              <a:rPr lang="ru-RU" sz="1600" spc="-45" dirty="0">
                <a:latin typeface="Microsoft Sans Serif"/>
                <a:cs typeface="Microsoft Sans Serif"/>
              </a:rPr>
              <a:t>м</a:t>
            </a:r>
            <a:r>
              <a:rPr lang="ru-RU" sz="1600" spc="-75" dirty="0">
                <a:latin typeface="Microsoft Sans Serif"/>
                <a:cs typeface="Microsoft Sans Serif"/>
              </a:rPr>
              <a:t> </a:t>
            </a:r>
            <a:r>
              <a:rPr lang="ru-RU" sz="1600" spc="-65" dirty="0" smtClean="0">
                <a:latin typeface="Microsoft Sans Serif"/>
                <a:cs typeface="Microsoft Sans Serif"/>
              </a:rPr>
              <a:t>ниже</a:t>
            </a:r>
            <a:r>
              <a:rPr lang="ru-RU" sz="1600" spc="-105" dirty="0" smtClean="0">
                <a:latin typeface="Microsoft Sans Serif"/>
                <a:cs typeface="Microsoft Sans Serif"/>
              </a:rPr>
              <a:t> </a:t>
            </a:r>
            <a:r>
              <a:rPr lang="ru-RU" sz="1600" spc="-70" dirty="0">
                <a:latin typeface="Microsoft Sans Serif"/>
                <a:cs typeface="Microsoft Sans Serif"/>
              </a:rPr>
              <a:t>10</a:t>
            </a:r>
            <a:r>
              <a:rPr lang="ru-RU" sz="1600" spc="-5" dirty="0">
                <a:latin typeface="Microsoft Sans Serif"/>
                <a:cs typeface="Microsoft Sans Serif"/>
              </a:rPr>
              <a:t>0</a:t>
            </a:r>
            <a:r>
              <a:rPr lang="ru-RU" sz="1600" spc="-90" dirty="0">
                <a:latin typeface="Microsoft Sans Serif"/>
                <a:cs typeface="Microsoft Sans Serif"/>
              </a:rPr>
              <a:t> </a:t>
            </a:r>
            <a:r>
              <a:rPr lang="ru-RU" sz="1600" spc="-70" dirty="0">
                <a:latin typeface="Microsoft Sans Serif"/>
                <a:cs typeface="Microsoft Sans Serif"/>
              </a:rPr>
              <a:t>00</a:t>
            </a:r>
            <a:r>
              <a:rPr lang="ru-RU" sz="1600" spc="-5" dirty="0">
                <a:latin typeface="Microsoft Sans Serif"/>
                <a:cs typeface="Microsoft Sans Serif"/>
              </a:rPr>
              <a:t>0</a:t>
            </a:r>
            <a:endParaRPr lang="ru-RU"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1600" spc="-75" dirty="0">
                <a:latin typeface="Microsoft Sans Serif"/>
                <a:cs typeface="Microsoft Sans Serif"/>
              </a:rPr>
              <a:t>человек</a:t>
            </a:r>
            <a:r>
              <a:rPr lang="ru-RU" sz="1600" spc="-75" dirty="0" smtClean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600" spc="-5" dirty="0" smtClean="0">
                <a:latin typeface="Microsoft Sans Serif"/>
                <a:cs typeface="Microsoft Sans Serif"/>
              </a:rPr>
              <a:t>1</a:t>
            </a:r>
            <a:r>
              <a:rPr sz="1600" spc="50" dirty="0" smtClean="0">
                <a:latin typeface="Microsoft Sans Serif"/>
                <a:cs typeface="Microsoft Sans Serif"/>
              </a:rPr>
              <a:t> </a:t>
            </a:r>
            <a:r>
              <a:rPr lang="ru-RU" sz="1600" dirty="0" smtClean="0">
                <a:latin typeface="Microsoft Sans Serif"/>
                <a:cs typeface="Microsoft Sans Serif"/>
              </a:rPr>
              <a:t>500</a:t>
            </a:r>
            <a:r>
              <a:rPr sz="1600" spc="-95" dirty="0" smtClean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00</a:t>
            </a:r>
            <a:r>
              <a:rPr sz="1600" spc="-5" dirty="0">
                <a:latin typeface="Microsoft Sans Serif"/>
                <a:cs typeface="Microsoft Sans Serif"/>
              </a:rPr>
              <a:t>0</a:t>
            </a:r>
            <a:r>
              <a:rPr sz="1600" spc="-114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е</a:t>
            </a:r>
            <a:r>
              <a:rPr sz="1600" spc="-15" dirty="0">
                <a:latin typeface="Microsoft Sans Serif"/>
                <a:cs typeface="Microsoft Sans Serif"/>
              </a:rPr>
              <a:t>н</a:t>
            </a:r>
            <a:r>
              <a:rPr sz="1600" spc="-65" dirty="0">
                <a:latin typeface="Microsoft Sans Serif"/>
                <a:cs typeface="Microsoft Sans Serif"/>
              </a:rPr>
              <a:t>г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дл</a:t>
            </a:r>
            <a:r>
              <a:rPr sz="1600" spc="5" dirty="0">
                <a:latin typeface="Microsoft Sans Serif"/>
                <a:cs typeface="Microsoft Sans Serif"/>
              </a:rPr>
              <a:t>я</a:t>
            </a:r>
            <a:r>
              <a:rPr sz="1600" spc="-215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г</a:t>
            </a:r>
            <a:r>
              <a:rPr sz="1600" spc="-70" dirty="0">
                <a:latin typeface="Microsoft Sans Serif"/>
                <a:cs typeface="Microsoft Sans Serif"/>
              </a:rPr>
              <a:t>ор</a:t>
            </a:r>
            <a:r>
              <a:rPr sz="1600" spc="-105" dirty="0">
                <a:latin typeface="Microsoft Sans Serif"/>
                <a:cs typeface="Microsoft Sans Serif"/>
              </a:rPr>
              <a:t>о</a:t>
            </a:r>
            <a:r>
              <a:rPr sz="1600" spc="-65" dirty="0">
                <a:latin typeface="Microsoft Sans Serif"/>
                <a:cs typeface="Microsoft Sans Serif"/>
              </a:rPr>
              <a:t>д</a:t>
            </a:r>
            <a:r>
              <a:rPr sz="1600" spc="-70" dirty="0">
                <a:latin typeface="Microsoft Sans Serif"/>
                <a:cs typeface="Microsoft Sans Serif"/>
              </a:rPr>
              <a:t>о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70" dirty="0">
                <a:latin typeface="Microsoft Sans Serif"/>
                <a:cs typeface="Microsoft Sans Serif"/>
              </a:rPr>
              <a:t>а</a:t>
            </a:r>
            <a:r>
              <a:rPr sz="1600" spc="-65" dirty="0">
                <a:latin typeface="Microsoft Sans Serif"/>
                <a:cs typeface="Microsoft Sans Serif"/>
              </a:rPr>
              <a:t>с</a:t>
            </a:r>
            <a:r>
              <a:rPr sz="1600" spc="-114" dirty="0">
                <a:latin typeface="Microsoft Sans Serif"/>
                <a:cs typeface="Microsoft Sans Serif"/>
              </a:rPr>
              <a:t>е</a:t>
            </a:r>
            <a:r>
              <a:rPr sz="1600" spc="-45" dirty="0">
                <a:latin typeface="Microsoft Sans Serif"/>
                <a:cs typeface="Microsoft Sans Serif"/>
              </a:rPr>
              <a:t>л</a:t>
            </a:r>
            <a:r>
              <a:rPr sz="1600" spc="-70" dirty="0">
                <a:latin typeface="Microsoft Sans Serif"/>
                <a:cs typeface="Microsoft Sans Serif"/>
              </a:rPr>
              <a:t>е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70" dirty="0">
                <a:latin typeface="Microsoft Sans Serif"/>
                <a:cs typeface="Microsoft Sans Serif"/>
              </a:rPr>
              <a:t>ие</a:t>
            </a:r>
            <a:r>
              <a:rPr sz="1600" spc="-45" dirty="0">
                <a:latin typeface="Microsoft Sans Serif"/>
                <a:cs typeface="Microsoft Sans Serif"/>
              </a:rPr>
              <a:t>м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св</a:t>
            </a:r>
            <a:r>
              <a:rPr sz="1600" spc="-60" dirty="0">
                <a:latin typeface="Microsoft Sans Serif"/>
                <a:cs typeface="Microsoft Sans Serif"/>
              </a:rPr>
              <a:t>ы</a:t>
            </a:r>
            <a:r>
              <a:rPr sz="1600" spc="-65" dirty="0">
                <a:latin typeface="Microsoft Sans Serif"/>
                <a:cs typeface="Microsoft Sans Serif"/>
              </a:rPr>
              <a:t>ш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spc="-10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10</a:t>
            </a:r>
            <a:r>
              <a:rPr sz="1600" spc="-5" dirty="0">
                <a:latin typeface="Microsoft Sans Serif"/>
                <a:cs typeface="Microsoft Sans Serif"/>
              </a:rPr>
              <a:t>0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00</a:t>
            </a:r>
            <a:r>
              <a:rPr sz="1600" spc="-5" dirty="0">
                <a:latin typeface="Microsoft Sans Serif"/>
                <a:cs typeface="Microsoft Sans Serif"/>
              </a:rPr>
              <a:t>0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75" dirty="0">
                <a:latin typeface="Microsoft Sans Serif"/>
                <a:cs typeface="Microsoft Sans Serif"/>
              </a:rPr>
              <a:t>человек.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lang="ru-RU" sz="1600" spc="-5" dirty="0" smtClean="0">
                <a:latin typeface="Microsoft Sans Serif"/>
                <a:cs typeface="Microsoft Sans Serif"/>
              </a:rPr>
              <a:t>2 000</a:t>
            </a:r>
            <a:r>
              <a:rPr sz="1600" spc="130" dirty="0" smtClean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000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тенге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для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городов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Алматы,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1322705">
              <a:lnSpc>
                <a:spcPct val="125600"/>
              </a:lnSpc>
              <a:spcBef>
                <a:spcPts val="10"/>
              </a:spcBef>
            </a:pPr>
            <a:r>
              <a:rPr sz="1600" spc="-25" dirty="0">
                <a:latin typeface="Microsoft Sans Serif"/>
                <a:cs typeface="Microsoft Sans Serif"/>
              </a:rPr>
              <a:t>Нур-Султан,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Шымкент,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Атырау,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Актау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Актобе.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Роялти: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-165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к</a:t>
            </a:r>
            <a:r>
              <a:rPr sz="1600" spc="-20" dirty="0">
                <a:latin typeface="Microsoft Sans Serif"/>
                <a:cs typeface="Microsoft Sans Serif"/>
              </a:rPr>
              <a:t>а</a:t>
            </a:r>
            <a:r>
              <a:rPr sz="1600" spc="-85" dirty="0">
                <a:latin typeface="Microsoft Sans Serif"/>
                <a:cs typeface="Microsoft Sans Serif"/>
              </a:rPr>
              <a:t>ж</a:t>
            </a:r>
            <a:r>
              <a:rPr sz="1600" spc="-15" dirty="0">
                <a:latin typeface="Microsoft Sans Serif"/>
                <a:cs typeface="Microsoft Sans Serif"/>
              </a:rPr>
              <a:t>д</a:t>
            </a:r>
            <a:r>
              <a:rPr sz="1600" spc="-20" dirty="0">
                <a:latin typeface="Microsoft Sans Serif"/>
                <a:cs typeface="Microsoft Sans Serif"/>
              </a:rPr>
              <a:t>о</a:t>
            </a:r>
            <a:r>
              <a:rPr sz="1600" spc="-80" dirty="0">
                <a:latin typeface="Microsoft Sans Serif"/>
                <a:cs typeface="Microsoft Sans Serif"/>
              </a:rPr>
              <a:t>г</a:t>
            </a:r>
            <a:r>
              <a:rPr sz="1600" spc="-5" dirty="0">
                <a:latin typeface="Microsoft Sans Serif"/>
                <a:cs typeface="Microsoft Sans Serif"/>
              </a:rPr>
              <a:t>о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п</a:t>
            </a:r>
            <a:r>
              <a:rPr sz="1600" spc="-20" dirty="0">
                <a:latin typeface="Microsoft Sans Serif"/>
                <a:cs typeface="Microsoft Sans Serif"/>
              </a:rPr>
              <a:t>р</a:t>
            </a:r>
            <a:r>
              <a:rPr sz="1600" spc="-55" dirty="0">
                <a:latin typeface="Microsoft Sans Serif"/>
                <a:cs typeface="Microsoft Sans Serif"/>
              </a:rPr>
              <a:t>о</a:t>
            </a:r>
            <a:r>
              <a:rPr sz="1600" spc="-15" dirty="0">
                <a:latin typeface="Microsoft Sans Serif"/>
                <a:cs typeface="Microsoft Sans Serif"/>
              </a:rPr>
              <a:t>д</a:t>
            </a:r>
            <a:r>
              <a:rPr sz="1600" spc="-20" dirty="0">
                <a:latin typeface="Microsoft Sans Serif"/>
                <a:cs typeface="Microsoft Sans Serif"/>
              </a:rPr>
              <a:t>а</a:t>
            </a:r>
            <a:r>
              <a:rPr sz="1600" spc="-30" dirty="0">
                <a:latin typeface="Microsoft Sans Serif"/>
                <a:cs typeface="Microsoft Sans Serif"/>
              </a:rPr>
              <a:t>нн</a:t>
            </a:r>
            <a:r>
              <a:rPr sz="1600" spc="-20" dirty="0">
                <a:latin typeface="Microsoft Sans Serif"/>
                <a:cs typeface="Microsoft Sans Serif"/>
              </a:rPr>
              <a:t>о</a:t>
            </a:r>
            <a:r>
              <a:rPr sz="1600" spc="-80" dirty="0">
                <a:latin typeface="Microsoft Sans Serif"/>
                <a:cs typeface="Microsoft Sans Serif"/>
              </a:rPr>
              <a:t>г</a:t>
            </a:r>
            <a:r>
              <a:rPr sz="1600" spc="-5" dirty="0">
                <a:latin typeface="Microsoft Sans Serif"/>
                <a:cs typeface="Microsoft Sans Serif"/>
              </a:rPr>
              <a:t>о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т</a:t>
            </a:r>
            <a:r>
              <a:rPr sz="1600" spc="-95" dirty="0">
                <a:latin typeface="Microsoft Sans Serif"/>
                <a:cs typeface="Microsoft Sans Serif"/>
              </a:rPr>
              <a:t>у</a:t>
            </a:r>
            <a:r>
              <a:rPr sz="1600" spc="-65" dirty="0">
                <a:latin typeface="Microsoft Sans Serif"/>
                <a:cs typeface="Microsoft Sans Serif"/>
              </a:rPr>
              <a:t>ра</a:t>
            </a:r>
            <a:r>
              <a:rPr sz="1600" spc="-5" dirty="0">
                <a:latin typeface="Microsoft Sans Serif"/>
                <a:cs typeface="Microsoft Sans Serif"/>
              </a:rPr>
              <a:t>,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у</a:t>
            </a:r>
            <a:r>
              <a:rPr sz="1600" spc="-40" dirty="0">
                <a:latin typeface="Microsoft Sans Serif"/>
                <a:cs typeface="Microsoft Sans Serif"/>
              </a:rPr>
              <a:t>д</a:t>
            </a:r>
            <a:r>
              <a:rPr sz="1600" spc="-45" dirty="0">
                <a:latin typeface="Microsoft Sans Serif"/>
                <a:cs typeface="Microsoft Sans Serif"/>
              </a:rPr>
              <a:t>ер</a:t>
            </a:r>
            <a:r>
              <a:rPr sz="1600" spc="-105" dirty="0">
                <a:latin typeface="Microsoft Sans Serif"/>
                <a:cs typeface="Microsoft Sans Serif"/>
              </a:rPr>
              <a:t>ж</a:t>
            </a:r>
            <a:r>
              <a:rPr sz="1600" spc="-45" dirty="0">
                <a:latin typeface="Microsoft Sans Serif"/>
                <a:cs typeface="Microsoft Sans Serif"/>
              </a:rPr>
              <a:t>и</a:t>
            </a:r>
            <a:r>
              <a:rPr sz="1600" spc="-50" dirty="0">
                <a:latin typeface="Microsoft Sans Serif"/>
                <a:cs typeface="Microsoft Sans Serif"/>
              </a:rPr>
              <a:t>в</a:t>
            </a:r>
            <a:r>
              <a:rPr sz="1600" spc="-45" dirty="0">
                <a:latin typeface="Microsoft Sans Serif"/>
                <a:cs typeface="Microsoft Sans Serif"/>
              </a:rPr>
              <a:t>а</a:t>
            </a:r>
            <a:r>
              <a:rPr sz="1600" spc="-90" dirty="0">
                <a:latin typeface="Microsoft Sans Serif"/>
                <a:cs typeface="Microsoft Sans Serif"/>
              </a:rPr>
              <a:t>е</a:t>
            </a:r>
            <a:r>
              <a:rPr sz="1600" spc="-55" dirty="0">
                <a:latin typeface="Microsoft Sans Serif"/>
                <a:cs typeface="Microsoft Sans Serif"/>
              </a:rPr>
              <a:t>т</a:t>
            </a:r>
            <a:r>
              <a:rPr sz="1600" spc="-40" dirty="0">
                <a:latin typeface="Microsoft Sans Serif"/>
                <a:cs typeface="Microsoft Sans Serif"/>
              </a:rPr>
              <a:t>с</a:t>
            </a:r>
            <a:r>
              <a:rPr sz="1600" spc="-5" dirty="0">
                <a:latin typeface="Microsoft Sans Serif"/>
                <a:cs typeface="Microsoft Sans Serif"/>
              </a:rPr>
              <a:t>я</a:t>
            </a:r>
            <a:r>
              <a:rPr sz="1600" spc="-15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роя</a:t>
            </a:r>
            <a:r>
              <a:rPr sz="1600" spc="-5" dirty="0">
                <a:latin typeface="Microsoft Sans Serif"/>
                <a:cs typeface="Microsoft Sans Serif"/>
              </a:rPr>
              <a:t>л</a:t>
            </a:r>
            <a:r>
              <a:rPr sz="1600" spc="-30" dirty="0">
                <a:latin typeface="Microsoft Sans Serif"/>
                <a:cs typeface="Microsoft Sans Serif"/>
              </a:rPr>
              <a:t>т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105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о</a:t>
            </a:r>
            <a:r>
              <a:rPr sz="1600" spc="-5" dirty="0">
                <a:latin typeface="Microsoft Sans Serif"/>
                <a:cs typeface="Microsoft Sans Serif"/>
              </a:rPr>
              <a:t>т</a:t>
            </a:r>
            <a:r>
              <a:rPr sz="1600" spc="-1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1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до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2%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  </a:t>
            </a:r>
            <a:r>
              <a:rPr sz="1600" spc="-95" dirty="0">
                <a:latin typeface="Microsoft Sans Serif"/>
                <a:cs typeface="Microsoft Sans Serif"/>
              </a:rPr>
              <a:t>з</a:t>
            </a:r>
            <a:r>
              <a:rPr sz="1600" spc="-30" dirty="0">
                <a:latin typeface="Microsoft Sans Serif"/>
                <a:cs typeface="Microsoft Sans Serif"/>
              </a:rPr>
              <a:t>а</a:t>
            </a:r>
            <a:r>
              <a:rPr sz="1600" spc="-25" dirty="0">
                <a:latin typeface="Microsoft Sans Serif"/>
                <a:cs typeface="Microsoft Sans Serif"/>
              </a:rPr>
              <a:t>в</a:t>
            </a:r>
            <a:r>
              <a:rPr sz="1600" spc="-35" dirty="0">
                <a:latin typeface="Microsoft Sans Serif"/>
                <a:cs typeface="Microsoft Sans Serif"/>
              </a:rPr>
              <a:t>и</a:t>
            </a:r>
            <a:r>
              <a:rPr sz="1600" spc="-25" dirty="0">
                <a:latin typeface="Microsoft Sans Serif"/>
                <a:cs typeface="Microsoft Sans Serif"/>
              </a:rPr>
              <a:t>с</a:t>
            </a:r>
            <a:r>
              <a:rPr sz="1600" spc="-35" dirty="0">
                <a:latin typeface="Microsoft Sans Serif"/>
                <a:cs typeface="Microsoft Sans Serif"/>
              </a:rPr>
              <a:t>и</a:t>
            </a:r>
            <a:r>
              <a:rPr sz="1600" spc="-75" dirty="0">
                <a:latin typeface="Microsoft Sans Serif"/>
                <a:cs typeface="Microsoft Sans Serif"/>
              </a:rPr>
              <a:t>м</a:t>
            </a:r>
            <a:r>
              <a:rPr sz="1600" spc="-30" dirty="0">
                <a:latin typeface="Microsoft Sans Serif"/>
                <a:cs typeface="Microsoft Sans Serif"/>
              </a:rPr>
              <a:t>о</a:t>
            </a:r>
            <a:r>
              <a:rPr sz="1600" spc="-25" dirty="0">
                <a:latin typeface="Microsoft Sans Serif"/>
                <a:cs typeface="Microsoft Sans Serif"/>
              </a:rPr>
              <a:t>с</a:t>
            </a:r>
            <a:r>
              <a:rPr sz="1600" spc="-30" dirty="0">
                <a:latin typeface="Microsoft Sans Serif"/>
                <a:cs typeface="Microsoft Sans Serif"/>
              </a:rPr>
              <a:t>т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о</a:t>
            </a:r>
            <a:r>
              <a:rPr sz="1600" spc="-5" dirty="0">
                <a:latin typeface="Microsoft Sans Serif"/>
                <a:cs typeface="Microsoft Sans Serif"/>
              </a:rPr>
              <a:t>т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</a:t>
            </a:r>
            <a:r>
              <a:rPr sz="1600" spc="-60" dirty="0">
                <a:latin typeface="Microsoft Sans Serif"/>
                <a:cs typeface="Microsoft Sans Serif"/>
              </a:rPr>
              <a:t>у</a:t>
            </a:r>
            <a:r>
              <a:rPr sz="1600" spc="-30" dirty="0">
                <a:latin typeface="Microsoft Sans Serif"/>
                <a:cs typeface="Microsoft Sans Serif"/>
              </a:rPr>
              <a:t>ро</a:t>
            </a:r>
            <a:r>
              <a:rPr sz="1600" spc="-55" dirty="0">
                <a:latin typeface="Microsoft Sans Serif"/>
                <a:cs typeface="Microsoft Sans Serif"/>
              </a:rPr>
              <a:t>п</a:t>
            </a:r>
            <a:r>
              <a:rPr sz="1600" spc="-30" dirty="0">
                <a:latin typeface="Microsoft Sans Serif"/>
                <a:cs typeface="Microsoft Sans Serif"/>
              </a:rPr>
              <a:t>ер</a:t>
            </a:r>
            <a:r>
              <a:rPr sz="1600" spc="-65" dirty="0">
                <a:latin typeface="Microsoft Sans Serif"/>
                <a:cs typeface="Microsoft Sans Serif"/>
              </a:rPr>
              <a:t>а</a:t>
            </a:r>
            <a:r>
              <a:rPr sz="1600" spc="-45" dirty="0">
                <a:latin typeface="Microsoft Sans Serif"/>
                <a:cs typeface="Microsoft Sans Serif"/>
              </a:rPr>
              <a:t>то</a:t>
            </a:r>
            <a:r>
              <a:rPr sz="1600" spc="-30" dirty="0">
                <a:latin typeface="Microsoft Sans Serif"/>
                <a:cs typeface="Microsoft Sans Serif"/>
              </a:rPr>
              <a:t>р</a:t>
            </a:r>
            <a:r>
              <a:rPr sz="1600" spc="-5" dirty="0">
                <a:latin typeface="Microsoft Sans Serif"/>
                <a:cs typeface="Microsoft Sans Serif"/>
              </a:rPr>
              <a:t>а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н</a:t>
            </a:r>
            <a:r>
              <a:rPr sz="1600" spc="-30" dirty="0">
                <a:latin typeface="Microsoft Sans Serif"/>
                <a:cs typeface="Microsoft Sans Serif"/>
              </a:rPr>
              <a:t>а</a:t>
            </a:r>
            <a:r>
              <a:rPr sz="1600" spc="-55" dirty="0">
                <a:latin typeface="Microsoft Sans Serif"/>
                <a:cs typeface="Microsoft Sans Serif"/>
              </a:rPr>
              <a:t>п</a:t>
            </a:r>
            <a:r>
              <a:rPr sz="1600" spc="-30" dirty="0">
                <a:latin typeface="Microsoft Sans Serif"/>
                <a:cs typeface="Microsoft Sans Serif"/>
              </a:rPr>
              <a:t>ра</a:t>
            </a:r>
            <a:r>
              <a:rPr sz="1600" spc="-65" dirty="0">
                <a:latin typeface="Microsoft Sans Serif"/>
                <a:cs typeface="Microsoft Sans Serif"/>
              </a:rPr>
              <a:t>в</a:t>
            </a:r>
            <a:r>
              <a:rPr sz="1600" spc="-5" dirty="0">
                <a:latin typeface="Microsoft Sans Serif"/>
                <a:cs typeface="Microsoft Sans Serif"/>
              </a:rPr>
              <a:t>л</a:t>
            </a:r>
            <a:r>
              <a:rPr sz="1600" spc="-45" dirty="0">
                <a:latin typeface="Microsoft Sans Serif"/>
                <a:cs typeface="Microsoft Sans Serif"/>
              </a:rPr>
              <a:t>е</a:t>
            </a:r>
            <a:r>
              <a:rPr sz="1600" spc="-40" dirty="0">
                <a:latin typeface="Microsoft Sans Serif"/>
                <a:cs typeface="Microsoft Sans Serif"/>
              </a:rPr>
              <a:t>н</a:t>
            </a:r>
            <a:r>
              <a:rPr sz="1600" spc="-35" dirty="0">
                <a:latin typeface="Microsoft Sans Serif"/>
                <a:cs typeface="Microsoft Sans Serif"/>
              </a:rPr>
              <a:t>и</a:t>
            </a:r>
            <a:r>
              <a:rPr sz="1600" spc="-30" dirty="0">
                <a:latin typeface="Microsoft Sans Serif"/>
                <a:cs typeface="Microsoft Sans Serif"/>
              </a:rPr>
              <a:t>я</a:t>
            </a:r>
            <a:r>
              <a:rPr sz="1600" spc="-5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Минимальный</a:t>
            </a:r>
            <a:r>
              <a:rPr sz="16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 err="1">
                <a:solidFill>
                  <a:srgbClr val="006FC0"/>
                </a:solidFill>
                <a:latin typeface="Microsoft Sans Serif"/>
                <a:cs typeface="Microsoft Sans Serif"/>
              </a:rPr>
              <a:t>план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роялти</a:t>
            </a:r>
            <a:r>
              <a:rPr lang="ru-RU" sz="1600" spc="-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 120 000 тенге</a:t>
            </a:r>
            <a:r>
              <a:rPr sz="1600" spc="3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только</a:t>
            </a:r>
            <a:r>
              <a:rPr sz="1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7-го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месяца</a:t>
            </a:r>
            <a:r>
              <a:rPr sz="1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работы!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076" y="34175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1657883"/>
            <a:ext cx="5509260" cy="447622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00" b="1" spc="-10" dirty="0">
                <a:solidFill>
                  <a:srgbClr val="4F81BC"/>
                </a:solidFill>
                <a:latin typeface="Arial"/>
                <a:cs typeface="Arial"/>
              </a:rPr>
              <a:t>Начальные</a:t>
            </a:r>
            <a:r>
              <a:rPr sz="1600" b="1" spc="-1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4F81BC"/>
                </a:solidFill>
                <a:latin typeface="Arial"/>
                <a:cs typeface="Arial"/>
              </a:rPr>
              <a:t>вложения</a:t>
            </a:r>
            <a:r>
              <a:rPr sz="1600" b="1" spc="3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F81BC"/>
                </a:solidFill>
                <a:latin typeface="Arial"/>
                <a:cs typeface="Arial"/>
              </a:rPr>
              <a:t>окупаемость</a:t>
            </a:r>
            <a:endParaRPr sz="1600" dirty="0">
              <a:latin typeface="Arial"/>
              <a:cs typeface="Arial"/>
            </a:endParaRPr>
          </a:p>
          <a:p>
            <a:pPr marL="24765" marR="269240">
              <a:lnSpc>
                <a:spcPts val="1730"/>
              </a:lnSpc>
              <a:spcBef>
                <a:spcPts val="325"/>
              </a:spcBef>
            </a:pPr>
            <a:r>
              <a:rPr sz="1600" spc="-15" dirty="0">
                <a:latin typeface="Microsoft Sans Serif"/>
                <a:cs typeface="Microsoft Sans Serif"/>
              </a:rPr>
              <a:t>Стартовые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вложения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офис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среднем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составляют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+/-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25" dirty="0" smtClean="0">
                <a:latin typeface="Microsoft Sans Serif"/>
                <a:cs typeface="Microsoft Sans Serif"/>
              </a:rPr>
              <a:t> </a:t>
            </a:r>
            <a:r>
              <a:rPr lang="ru-RU" sz="1600" spc="-5" dirty="0">
                <a:latin typeface="Microsoft Sans Serif"/>
                <a:cs typeface="Microsoft Sans Serif"/>
              </a:rPr>
              <a:t>1</a:t>
            </a:r>
            <a:r>
              <a:rPr sz="1600" spc="25" dirty="0" smtClean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млн.тг.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(мебель,</a:t>
            </a:r>
            <a:r>
              <a:rPr sz="1600" spc="-13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компьютеры, </a:t>
            </a:r>
            <a:r>
              <a:rPr sz="1600" spc="-45" dirty="0">
                <a:latin typeface="Microsoft Sans Serif"/>
                <a:cs typeface="Microsoft Sans Serif"/>
              </a:rPr>
              <a:t>оргтехника,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вывеска</a:t>
            </a:r>
            <a:r>
              <a:rPr sz="1600" spc="-1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т.д.)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Microsoft Sans Serif"/>
              <a:cs typeface="Microsoft Sans Serif"/>
            </a:endParaRPr>
          </a:p>
          <a:p>
            <a:pPr marL="12700" marR="533400" algn="just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Вложения </a:t>
            </a:r>
            <a:r>
              <a:rPr sz="1600" spc="-15" dirty="0">
                <a:latin typeface="Microsoft Sans Serif"/>
                <a:cs typeface="Microsoft Sans Serif"/>
              </a:rPr>
              <a:t>зависят </a:t>
            </a:r>
            <a:r>
              <a:rPr sz="1600" spc="-25" dirty="0">
                <a:latin typeface="Microsoft Sans Serif"/>
                <a:cs typeface="Microsoft Sans Serif"/>
              </a:rPr>
              <a:t>от </a:t>
            </a:r>
            <a:r>
              <a:rPr sz="1600" spc="-15" dirty="0">
                <a:latin typeface="Microsoft Sans Serif"/>
                <a:cs typeface="Microsoft Sans Serif"/>
              </a:rPr>
              <a:t>уровня </a:t>
            </a:r>
            <a:r>
              <a:rPr sz="1600" spc="-35" dirty="0">
                <a:latin typeface="Microsoft Sans Serif"/>
                <a:cs typeface="Microsoft Sans Serif"/>
              </a:rPr>
              <a:t>подготовки </a:t>
            </a:r>
            <a:r>
              <a:rPr sz="1600" spc="-20" dirty="0">
                <a:latin typeface="Microsoft Sans Serif"/>
                <a:cs typeface="Microsoft Sans Serif"/>
              </a:rPr>
              <a:t>франчайзи,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наличия </a:t>
            </a:r>
            <a:r>
              <a:rPr sz="1600" dirty="0">
                <a:latin typeface="Microsoft Sans Serif"/>
                <a:cs typeface="Microsoft Sans Serif"/>
              </a:rPr>
              <a:t>или </a:t>
            </a:r>
            <a:r>
              <a:rPr sz="1600" spc="-15" dirty="0">
                <a:latin typeface="Microsoft Sans Serif"/>
                <a:cs typeface="Microsoft Sans Serif"/>
              </a:rPr>
              <a:t>отсутствия собственного </a:t>
            </a:r>
            <a:r>
              <a:rPr sz="1600" spc="-20" dirty="0">
                <a:latin typeface="Microsoft Sans Serif"/>
                <a:cs typeface="Microsoft Sans Serif"/>
              </a:rPr>
              <a:t>помещения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подготовленных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сотрудников.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Microsoft Sans Serif"/>
                <a:cs typeface="Microsoft Sans Serif"/>
              </a:rPr>
              <a:t>Для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большинства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 err="1">
                <a:latin typeface="Microsoft Sans Serif"/>
                <a:cs typeface="Microsoft Sans Serif"/>
              </a:rPr>
              <a:t>агентств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lang="ru-RU" sz="1600" spc="-15" dirty="0" smtClean="0">
                <a:latin typeface="Microsoft Sans Serif"/>
                <a:cs typeface="Microsoft Sans Serif"/>
              </a:rPr>
              <a:t>общие</a:t>
            </a:r>
            <a:r>
              <a:rPr sz="1600" spc="10" dirty="0" smtClean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вложения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будут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находится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диапазоне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 err="1">
                <a:latin typeface="Microsoft Sans Serif"/>
                <a:cs typeface="Microsoft Sans Serif"/>
              </a:rPr>
              <a:t>от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lang="ru-RU" sz="1600" spc="-5" dirty="0">
                <a:latin typeface="Microsoft Sans Serif"/>
                <a:cs typeface="Microsoft Sans Serif"/>
              </a:rPr>
              <a:t>3</a:t>
            </a:r>
            <a:r>
              <a:rPr sz="1600" spc="20" dirty="0" smtClean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млн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 err="1">
                <a:latin typeface="Microsoft Sans Serif"/>
                <a:cs typeface="Microsoft Sans Serif"/>
              </a:rPr>
              <a:t>до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lang="ru-RU" sz="1600" spc="5" dirty="0">
                <a:latin typeface="Microsoft Sans Serif"/>
                <a:cs typeface="Microsoft Sans Serif"/>
              </a:rPr>
              <a:t>4</a:t>
            </a:r>
            <a:r>
              <a:rPr sz="1600" spc="5" dirty="0" smtClean="0">
                <a:latin typeface="Microsoft Sans Serif"/>
                <a:cs typeface="Microsoft Sans Serif"/>
              </a:rPr>
              <a:t>-х</a:t>
            </a:r>
            <a:r>
              <a:rPr sz="1600" spc="25" dirty="0" smtClean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млн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тенге.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Microsoft Sans Serif"/>
              <a:cs typeface="Microsoft Sans Serif"/>
            </a:endParaRPr>
          </a:p>
          <a:p>
            <a:pPr marL="12700" marR="49657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Мы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поможем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вам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составить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четкий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индивидуальный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финансовый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план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выхода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прибыль.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3840"/>
              </a:lnSpc>
              <a:spcBef>
                <a:spcPts val="24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Обычный </a:t>
            </a:r>
            <a:r>
              <a:rPr sz="1600" spc="-30" dirty="0">
                <a:latin typeface="Microsoft Sans Serif"/>
                <a:cs typeface="Microsoft Sans Serif"/>
              </a:rPr>
              <a:t>срок </a:t>
            </a:r>
            <a:r>
              <a:rPr sz="1600" spc="-15" dirty="0">
                <a:latin typeface="Microsoft Sans Serif"/>
                <a:cs typeface="Microsoft Sans Serif"/>
              </a:rPr>
              <a:t>выхода </a:t>
            </a:r>
            <a:r>
              <a:rPr sz="1600" spc="-10" dirty="0">
                <a:latin typeface="Microsoft Sans Serif"/>
                <a:cs typeface="Microsoft Sans Serif"/>
              </a:rPr>
              <a:t>на </a:t>
            </a:r>
            <a:r>
              <a:rPr sz="1600" spc="-20" dirty="0">
                <a:latin typeface="Microsoft Sans Serif"/>
                <a:cs typeface="Microsoft Sans Serif"/>
              </a:rPr>
              <a:t>безубыточность </a:t>
            </a:r>
            <a:r>
              <a:rPr sz="1600" spc="655" dirty="0">
                <a:latin typeface="Microsoft Sans Serif"/>
                <a:cs typeface="Microsoft Sans Serif"/>
              </a:rPr>
              <a:t>— </a:t>
            </a:r>
            <a:r>
              <a:rPr sz="1600" spc="-5" dirty="0">
                <a:latin typeface="Microsoft Sans Serif"/>
                <a:cs typeface="Microsoft Sans Serif"/>
              </a:rPr>
              <a:t>3-6 </a:t>
            </a:r>
            <a:r>
              <a:rPr sz="1600" spc="-15" dirty="0">
                <a:latin typeface="Microsoft Sans Serif"/>
                <a:cs typeface="Microsoft Sans Serif"/>
              </a:rPr>
              <a:t>месяцев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Обычный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срок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окупаемости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инвестиций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655" dirty="0">
                <a:latin typeface="Microsoft Sans Serif"/>
                <a:cs typeface="Microsoft Sans Serif"/>
              </a:rPr>
              <a:t>—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lang="ru-RU" sz="1600" spc="-5" dirty="0" smtClean="0">
                <a:latin typeface="Microsoft Sans Serif"/>
                <a:cs typeface="Microsoft Sans Serif"/>
              </a:rPr>
              <a:t>8-14</a:t>
            </a:r>
            <a:r>
              <a:rPr sz="1600" spc="35" dirty="0" smtClean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месяцев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6145" y="1135760"/>
            <a:ext cx="37611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4F81BC"/>
                </a:solidFill>
                <a:latin typeface="Microsoft Sans Serif"/>
                <a:cs typeface="Microsoft Sans Serif"/>
              </a:rPr>
              <a:t>Необходимые </a:t>
            </a:r>
            <a:r>
              <a:rPr sz="2400" b="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инвестиции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076" y="34175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1473453"/>
            <a:ext cx="4942840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45" dirty="0">
                <a:solidFill>
                  <a:srgbClr val="4F81BC"/>
                </a:solidFill>
                <a:latin typeface="Microsoft Sans Serif"/>
                <a:cs typeface="Microsoft Sans Serif"/>
              </a:rPr>
              <a:t>Сколько</a:t>
            </a:r>
            <a:r>
              <a:rPr sz="2400" b="0" spc="1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4F81BC"/>
                </a:solidFill>
                <a:latin typeface="Microsoft Sans Serif"/>
                <a:cs typeface="Microsoft Sans Serif"/>
              </a:rPr>
              <a:t>Вы</a:t>
            </a:r>
            <a:r>
              <a:rPr sz="2400" b="0" spc="1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45" dirty="0">
                <a:solidFill>
                  <a:srgbClr val="4F81BC"/>
                </a:solidFill>
                <a:latin typeface="Microsoft Sans Serif"/>
                <a:cs typeface="Microsoft Sans Serif"/>
              </a:rPr>
              <a:t>будете</a:t>
            </a:r>
            <a:r>
              <a:rPr sz="2400" b="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25" dirty="0">
                <a:solidFill>
                  <a:srgbClr val="4F81BC"/>
                </a:solidFill>
                <a:latin typeface="Microsoft Sans Serif"/>
                <a:cs typeface="Microsoft Sans Serif"/>
              </a:rPr>
              <a:t>зарабатывать?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Примерная</a:t>
            </a:r>
            <a:r>
              <a:rPr sz="1600" b="0" spc="4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таблица</a:t>
            </a:r>
            <a:r>
              <a:rPr sz="1600" b="0" spc="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5" dirty="0" err="1">
                <a:solidFill>
                  <a:srgbClr val="000000"/>
                </a:solidFill>
                <a:latin typeface="Microsoft Sans Serif"/>
                <a:cs typeface="Microsoft Sans Serif"/>
              </a:rPr>
              <a:t>рентабельности</a:t>
            </a:r>
            <a:r>
              <a:rPr sz="1600" b="0" spc="6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20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бизнеса</a:t>
            </a:r>
            <a:r>
              <a:rPr lang="ru-RU" sz="1600" b="0" spc="-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*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96000"/>
            <a:ext cx="3483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cs typeface="Microsoft New Tai Lue" panose="020B0502040204020203" pitchFamily="34" charset="0"/>
              </a:rPr>
              <a:t>*</a:t>
            </a:r>
            <a:r>
              <a:rPr lang="ru-RU" sz="1600" smtClean="0">
                <a:cs typeface="Microsoft New Tai Lue" panose="020B0502040204020203" pitchFamily="34" charset="0"/>
              </a:rPr>
              <a:t>Уточнить </a:t>
            </a:r>
            <a:r>
              <a:rPr lang="ru-RU" sz="1600" dirty="0" smtClean="0">
                <a:cs typeface="Microsoft New Tai Lue" panose="020B0502040204020203" pitchFamily="34" charset="0"/>
              </a:rPr>
              <a:t>у менеджера по продажам</a:t>
            </a:r>
            <a:endParaRPr lang="ru-RU" sz="1600" dirty="0">
              <a:cs typeface="Microsoft New Tai Lue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076" y="34175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3889" y="1464690"/>
            <a:ext cx="2176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5" dirty="0">
                <a:solidFill>
                  <a:srgbClr val="006FC0"/>
                </a:solidFill>
                <a:latin typeface="Microsoft Sans Serif"/>
                <a:cs typeface="Microsoft Sans Serif"/>
              </a:rPr>
              <a:t>П</a:t>
            </a:r>
            <a:r>
              <a:rPr sz="2400" b="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2400" b="0"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2400" b="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2400" b="0" spc="-140" dirty="0">
                <a:solidFill>
                  <a:srgbClr val="006FC0"/>
                </a:solidFill>
                <a:latin typeface="Microsoft Sans Serif"/>
                <a:cs typeface="Microsoft Sans Serif"/>
              </a:rPr>
              <a:t> п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spc="-1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ро</a:t>
            </a:r>
            <a:r>
              <a:rPr sz="2400" b="0" spc="-105" dirty="0">
                <a:solidFill>
                  <a:srgbClr val="006FC0"/>
                </a:solidFill>
                <a:latin typeface="Microsoft Sans Serif"/>
                <a:cs typeface="Microsoft Sans Serif"/>
              </a:rPr>
              <a:t>я</a:t>
            </a:r>
            <a:r>
              <a:rPr sz="2400" b="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2400" b="0" spc="-9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: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700" y="2077338"/>
            <a:ext cx="6015355" cy="4049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При</a:t>
            </a:r>
            <a:r>
              <a:rPr sz="1600" spc="2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F81BC"/>
                </a:solidFill>
                <a:latin typeface="Microsoft Sans Serif"/>
                <a:cs typeface="Microsoft Sans Serif"/>
              </a:rPr>
              <a:t>средней</a:t>
            </a:r>
            <a:r>
              <a:rPr sz="1600" spc="3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F81BC"/>
                </a:solidFill>
                <a:latin typeface="Microsoft Sans Serif"/>
                <a:cs typeface="Microsoft Sans Serif"/>
              </a:rPr>
              <a:t>стоимости</a:t>
            </a:r>
            <a:r>
              <a:rPr sz="1600" spc="4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 err="1">
                <a:solidFill>
                  <a:srgbClr val="4F81BC"/>
                </a:solidFill>
                <a:latin typeface="Microsoft Sans Serif"/>
                <a:cs typeface="Microsoft Sans Serif"/>
              </a:rPr>
              <a:t>тура</a:t>
            </a:r>
            <a:r>
              <a:rPr sz="1600" spc="5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10" dirty="0" smtClean="0">
                <a:solidFill>
                  <a:srgbClr val="4F81BC"/>
                </a:solidFill>
                <a:latin typeface="Microsoft Sans Serif"/>
                <a:cs typeface="Microsoft Sans Serif"/>
              </a:rPr>
              <a:t>1 000</a:t>
            </a:r>
            <a:r>
              <a:rPr sz="1600" spc="15" dirty="0" smtClean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F81BC"/>
                </a:solidFill>
                <a:latin typeface="Microsoft Sans Serif"/>
                <a:cs typeface="Microsoft Sans Serif"/>
              </a:rPr>
              <a:t>000</a:t>
            </a:r>
            <a:r>
              <a:rPr sz="1600" spc="3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F81BC"/>
                </a:solidFill>
                <a:latin typeface="Microsoft Sans Serif"/>
                <a:cs typeface="Microsoft Sans Serif"/>
              </a:rPr>
              <a:t>тенге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4F81BC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1600" spc="4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 err="1">
                <a:solidFill>
                  <a:srgbClr val="4F81BC"/>
                </a:solidFill>
                <a:latin typeface="Microsoft Sans Serif"/>
                <a:cs typeface="Microsoft Sans Serif"/>
              </a:rPr>
              <a:t>продать</a:t>
            </a:r>
            <a:r>
              <a:rPr sz="1600" spc="3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8</a:t>
            </a:r>
            <a:r>
              <a:rPr sz="1600" spc="15" dirty="0" smtClean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F81BC"/>
                </a:solidFill>
                <a:latin typeface="Microsoft Sans Serif"/>
                <a:cs typeface="Microsoft Sans Serif"/>
              </a:rPr>
              <a:t>туров</a:t>
            </a:r>
            <a:r>
              <a:rPr sz="1600" spc="4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F81BC"/>
                </a:solidFill>
                <a:latin typeface="Microsoft Sans Serif"/>
                <a:cs typeface="Microsoft Sans Serif"/>
              </a:rPr>
              <a:t>в</a:t>
            </a:r>
            <a:r>
              <a:rPr sz="1600" spc="1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F81BC"/>
                </a:solidFill>
                <a:latin typeface="Microsoft Sans Serif"/>
                <a:cs typeface="Microsoft Sans Serif"/>
              </a:rPr>
              <a:t>месяц,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1450975">
              <a:lnSpc>
                <a:spcPct val="100000"/>
              </a:lnSpc>
            </a:pPr>
            <a:r>
              <a:rPr sz="1600" spc="-15" dirty="0">
                <a:solidFill>
                  <a:srgbClr val="4F81BC"/>
                </a:solidFill>
                <a:latin typeface="Microsoft Sans Serif"/>
                <a:cs typeface="Microsoft Sans Serif"/>
              </a:rPr>
              <a:t>чтобы</a:t>
            </a:r>
            <a:r>
              <a:rPr sz="1600" spc="2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F81BC"/>
                </a:solidFill>
                <a:latin typeface="Microsoft Sans Serif"/>
                <a:cs typeface="Microsoft Sans Serif"/>
              </a:rPr>
              <a:t>выполнить</a:t>
            </a:r>
            <a:r>
              <a:rPr sz="1600" spc="5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F81BC"/>
                </a:solidFill>
                <a:latin typeface="Microsoft Sans Serif"/>
                <a:cs typeface="Microsoft Sans Serif"/>
              </a:rPr>
              <a:t>минимальный</a:t>
            </a:r>
            <a:r>
              <a:rPr sz="1600" spc="8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план</a:t>
            </a:r>
            <a:r>
              <a:rPr sz="1600" spc="1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F81BC"/>
                </a:solidFill>
                <a:latin typeface="Microsoft Sans Serif"/>
                <a:cs typeface="Microsoft Sans Serif"/>
              </a:rPr>
              <a:t>по</a:t>
            </a:r>
            <a:r>
              <a:rPr sz="1600" spc="2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роялти </a:t>
            </a:r>
            <a:r>
              <a:rPr sz="1600" spc="-409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120</a:t>
            </a:r>
            <a:r>
              <a:rPr sz="1600" spc="1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000</a:t>
            </a:r>
            <a:r>
              <a:rPr sz="1600" spc="2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F81BC"/>
                </a:solidFill>
                <a:latin typeface="Microsoft Sans Serif"/>
                <a:cs typeface="Microsoft Sans Serif"/>
              </a:rPr>
              <a:t>тенге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Средняя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стоимость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тура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415" dirty="0">
                <a:latin typeface="Microsoft Sans Serif"/>
                <a:cs typeface="Microsoft Sans Serif"/>
              </a:rPr>
              <a:t>–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lang="ru-RU" sz="1600" spc="-5" dirty="0" smtClean="0">
                <a:latin typeface="Microsoft Sans Serif"/>
                <a:cs typeface="Microsoft Sans Serif"/>
              </a:rPr>
              <a:t>1 000</a:t>
            </a:r>
            <a:r>
              <a:rPr sz="1600" spc="15" dirty="0" smtClean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000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тенге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Средний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роялти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420" dirty="0">
                <a:latin typeface="Microsoft Sans Serif"/>
                <a:cs typeface="Microsoft Sans Serif"/>
              </a:rPr>
              <a:t>–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1,5%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 dirty="0">
              <a:latin typeface="Microsoft Sans Serif"/>
              <a:cs typeface="Microsoft Sans Serif"/>
            </a:endParaRPr>
          </a:p>
          <a:p>
            <a:pPr marL="12700" marR="1082040">
              <a:lnSpc>
                <a:spcPct val="100000"/>
              </a:lnSpc>
            </a:pPr>
            <a:r>
              <a:rPr sz="1600" spc="-10" dirty="0">
                <a:solidFill>
                  <a:srgbClr val="4F81BC"/>
                </a:solidFill>
                <a:latin typeface="Microsoft Sans Serif"/>
                <a:cs typeface="Microsoft Sans Serif"/>
              </a:rPr>
              <a:t>Минимальный</a:t>
            </a:r>
            <a:r>
              <a:rPr sz="1600" spc="6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план</a:t>
            </a:r>
            <a:r>
              <a:rPr sz="1600" spc="3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роялти</a:t>
            </a:r>
            <a:r>
              <a:rPr sz="1600" spc="3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/</a:t>
            </a:r>
            <a:r>
              <a:rPr sz="1600" spc="3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F81BC"/>
                </a:solidFill>
                <a:latin typeface="Microsoft Sans Serif"/>
                <a:cs typeface="Microsoft Sans Serif"/>
              </a:rPr>
              <a:t>Средний</a:t>
            </a:r>
            <a:r>
              <a:rPr sz="1600" spc="4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роялти</a:t>
            </a:r>
            <a:r>
              <a:rPr sz="1600" spc="3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= </a:t>
            </a:r>
            <a:r>
              <a:rPr sz="160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F81BC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600" spc="5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F81BC"/>
                </a:solidFill>
                <a:latin typeface="Microsoft Sans Serif"/>
                <a:cs typeface="Microsoft Sans Serif"/>
              </a:rPr>
              <a:t>туров</a:t>
            </a:r>
            <a:r>
              <a:rPr sz="1600" spc="5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F81BC"/>
                </a:solidFill>
                <a:latin typeface="Microsoft Sans Serif"/>
                <a:cs typeface="Microsoft Sans Serif"/>
              </a:rPr>
              <a:t>для</a:t>
            </a:r>
            <a:r>
              <a:rPr sz="1600" spc="3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F81BC"/>
                </a:solidFill>
                <a:latin typeface="Microsoft Sans Serif"/>
                <a:cs typeface="Microsoft Sans Serif"/>
              </a:rPr>
              <a:t>выполнения</a:t>
            </a:r>
            <a:r>
              <a:rPr sz="1600" spc="5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F81BC"/>
                </a:solidFill>
                <a:latin typeface="Microsoft Sans Serif"/>
                <a:cs typeface="Microsoft Sans Serif"/>
              </a:rPr>
              <a:t>плана</a:t>
            </a:r>
            <a:r>
              <a:rPr sz="1600" spc="25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F81BC"/>
                </a:solidFill>
                <a:latin typeface="Microsoft Sans Serif"/>
                <a:cs typeface="Microsoft Sans Serif"/>
              </a:rPr>
              <a:t>по</a:t>
            </a:r>
            <a:r>
              <a:rPr sz="1600" spc="30" dirty="0">
                <a:solidFill>
                  <a:srgbClr val="4F81B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Microsoft Sans Serif"/>
                <a:cs typeface="Microsoft Sans Serif"/>
              </a:rPr>
              <a:t>роялти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Sans Serif"/>
                <a:cs typeface="Microsoft Sans Serif"/>
              </a:rPr>
              <a:t>120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000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тенге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/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lang="ru-RU" sz="1600" spc="-5" smtClean="0">
                <a:latin typeface="Microsoft Sans Serif"/>
                <a:cs typeface="Microsoft Sans Serif"/>
              </a:rPr>
              <a:t>15 </a:t>
            </a:r>
            <a:r>
              <a:rPr lang="ru-RU" sz="1600" spc="-5" dirty="0" smtClean="0">
                <a:latin typeface="Microsoft Sans Serif"/>
                <a:cs typeface="Microsoft Sans Serif"/>
              </a:rPr>
              <a:t>000</a:t>
            </a:r>
            <a:r>
              <a:rPr sz="1600" spc="15" dirty="0" smtClean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тенге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lang="ru-RU" sz="1600" spc="-5" dirty="0">
                <a:latin typeface="Microsoft Sans Serif"/>
                <a:cs typeface="Microsoft Sans Serif"/>
              </a:rPr>
              <a:t>8</a:t>
            </a:r>
            <a:r>
              <a:rPr sz="1600" spc="15" dirty="0" smtClean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туров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1600" spc="-5" dirty="0">
                <a:latin typeface="Microsoft Sans Serif"/>
                <a:cs typeface="Microsoft Sans Serif"/>
              </a:rPr>
              <a:t>8</a:t>
            </a:r>
            <a:r>
              <a:rPr sz="1600" spc="10" dirty="0" smtClean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туров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/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3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сотрудника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lang="ru-RU" sz="1600" spc="-5" dirty="0" smtClean="0">
                <a:latin typeface="Microsoft Sans Serif"/>
                <a:cs typeface="Microsoft Sans Serif"/>
              </a:rPr>
              <a:t>2,6</a:t>
            </a:r>
            <a:r>
              <a:rPr sz="1600" spc="25" dirty="0" smtClean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тура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месяц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одного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менеджера.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076" y="34175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491" y="1540890"/>
            <a:ext cx="3270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2000" b="0" spc="-1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b="0"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п</a:t>
            </a:r>
            <a:r>
              <a:rPr sz="2000" b="0" spc="-85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2000" b="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2000" b="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ша</a:t>
            </a:r>
            <a:r>
              <a:rPr sz="2000" b="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2000" b="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ь</a:t>
            </a:r>
            <a:r>
              <a:rPr sz="2000" b="0" spc="-85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2000" b="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ы</a:t>
            </a:r>
            <a:r>
              <a:rPr sz="20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й</a:t>
            </a:r>
            <a:r>
              <a:rPr sz="2000" b="0" spc="-1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b="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2000" b="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з</a:t>
            </a:r>
            <a:r>
              <a:rPr sz="2000" b="0" spc="-75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2000" b="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0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2000" b="0" spc="-20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b="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2000" b="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х</a:t>
            </a:r>
            <a:r>
              <a:rPr sz="2000" b="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000" b="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дит</a:t>
            </a:r>
            <a:r>
              <a:rPr sz="20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" y="1848738"/>
            <a:ext cx="5824220" cy="453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Вход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 </a:t>
            </a:r>
            <a:r>
              <a:rPr sz="1600" spc="-15" dirty="0">
                <a:latin typeface="Microsoft Sans Serif"/>
                <a:cs typeface="Microsoft Sans Serif"/>
              </a:rPr>
              <a:t>сеть.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Обучение.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Доступ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5" dirty="0">
                <a:latin typeface="Microsoft Sans Serif"/>
                <a:cs typeface="Microsoft Sans Serif"/>
              </a:rPr>
              <a:t>к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готовой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бизнес-модели.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Просчет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финансовой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деятельности.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Подключение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5" dirty="0">
                <a:latin typeface="Microsoft Sans Serif"/>
                <a:cs typeface="Microsoft Sans Serif"/>
              </a:rPr>
              <a:t>к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IT-платформе.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40" dirty="0">
                <a:latin typeface="Microsoft Sans Serif"/>
                <a:cs typeface="Microsoft Sans Serif"/>
              </a:rPr>
              <a:t>Курсы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предпринимательства.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Обучение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подготовка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5" dirty="0">
                <a:latin typeface="Microsoft Sans Serif"/>
                <a:cs typeface="Microsoft Sans Serif"/>
              </a:rPr>
              <a:t>к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работе.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16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оплату</a:t>
            </a:r>
            <a:r>
              <a:rPr sz="20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6FC0"/>
                </a:solidFill>
                <a:latin typeface="Microsoft Sans Serif"/>
                <a:cs typeface="Microsoft Sans Serif"/>
              </a:rPr>
              <a:t>роялти</a:t>
            </a:r>
            <a:r>
              <a:rPr sz="20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20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операционной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деятельности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входит:</a:t>
            </a:r>
            <a:endParaRPr sz="20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1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Бренд.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Возможность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работать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под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крупнейшей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ТМ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СНГ.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Право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использования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CRM-системы.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36004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Поддержка.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Мы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помогаем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партнерам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поддерживаем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всех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этапах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работы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предоставляя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консультации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специалистов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всех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направлений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бизнеса.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Мы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 err="1">
                <a:latin typeface="Microsoft Sans Serif"/>
                <a:cs typeface="Microsoft Sans Serif"/>
              </a:rPr>
              <a:t>предоставляем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lang="ru-RU" sz="1600" spc="-15" dirty="0" smtClean="0">
                <a:latin typeface="Microsoft Sans Serif"/>
                <a:cs typeface="Microsoft Sans Serif"/>
              </a:rPr>
              <a:t>куратора</a:t>
            </a:r>
            <a:r>
              <a:rPr sz="1600" spc="50" dirty="0" smtClean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период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3-х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месяцев.</a:t>
            </a:r>
            <a:endParaRPr sz="1600" dirty="0">
              <a:latin typeface="Microsoft Sans Serif"/>
              <a:cs typeface="Microsoft Sans Serif"/>
            </a:endParaRPr>
          </a:p>
          <a:p>
            <a:pPr marL="299085" marR="31115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45" dirty="0">
                <a:latin typeface="Microsoft Sans Serif"/>
                <a:cs typeface="Microsoft Sans Serif"/>
              </a:rPr>
              <a:t>Маркетинг.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Мы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снимаем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всю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маркетинговую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нагрузку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предоставляем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клиентов.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135" y="581025"/>
            <a:ext cx="415099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90"/>
              </a:lnSpc>
              <a:spcBef>
                <a:spcPts val="100"/>
              </a:spcBef>
            </a:pPr>
            <a:r>
              <a:rPr sz="2400" b="0" spc="-145" dirty="0">
                <a:solidFill>
                  <a:srgbClr val="006FC0"/>
                </a:solidFill>
                <a:latin typeface="Microsoft Sans Serif"/>
                <a:cs typeface="Microsoft Sans Serif"/>
              </a:rPr>
              <a:t>Ч</a:t>
            </a:r>
            <a:r>
              <a:rPr sz="2400" b="0"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2400" b="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r>
              <a:rPr sz="2400" b="0" spc="-1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spc="-8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2400" b="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b="0" spc="-120" dirty="0">
                <a:solidFill>
                  <a:srgbClr val="006FC0"/>
                </a:solidFill>
                <a:latin typeface="Microsoft Sans Serif"/>
                <a:cs typeface="Microsoft Sans Serif"/>
              </a:rPr>
              <a:t>ч</a:t>
            </a:r>
            <a:r>
              <a:rPr sz="2400" b="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ае</a:t>
            </a:r>
            <a:r>
              <a:rPr sz="2400" b="0" spc="-8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85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2400" b="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я</a:t>
            </a:r>
            <a:r>
              <a:rPr sz="2400" b="0" spc="-18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35" dirty="0">
                <a:solidFill>
                  <a:srgbClr val="006FC0"/>
                </a:solidFill>
                <a:latin typeface="Microsoft Sans Serif"/>
                <a:cs typeface="Microsoft Sans Serif"/>
              </a:rPr>
              <a:t>фра</a:t>
            </a:r>
            <a:r>
              <a:rPr sz="2400" b="0" spc="-150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2400" b="0" spc="-140" dirty="0">
                <a:solidFill>
                  <a:srgbClr val="006FC0"/>
                </a:solidFill>
                <a:latin typeface="Microsoft Sans Serif"/>
                <a:cs typeface="Microsoft Sans Serif"/>
              </a:rPr>
              <a:t>ш</a:t>
            </a:r>
            <a:r>
              <a:rPr sz="2400" b="0" spc="-13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b="0" spc="-229" dirty="0">
                <a:solidFill>
                  <a:srgbClr val="006FC0"/>
                </a:solidFill>
                <a:latin typeface="Microsoft Sans Serif"/>
                <a:cs typeface="Microsoft Sans Serif"/>
              </a:rPr>
              <a:t>з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ts val="2700"/>
              </a:lnSpc>
              <a:spcBef>
                <a:spcPts val="150"/>
              </a:spcBef>
            </a:pPr>
            <a:r>
              <a:rPr sz="2400" b="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«Пое</a:t>
            </a:r>
            <a:r>
              <a:rPr sz="2400" b="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х</a:t>
            </a:r>
            <a:r>
              <a:rPr sz="2400" b="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2400" b="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2400" b="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b="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2400" b="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2400" b="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2400" b="0" spc="-145" dirty="0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r>
              <a:rPr sz="2400" b="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»</a:t>
            </a:r>
            <a:r>
              <a:rPr sz="2400" b="0" spc="-1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spc="17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ф</a:t>
            </a:r>
            <a:r>
              <a:rPr sz="2400" b="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ра</a:t>
            </a:r>
            <a:r>
              <a:rPr sz="2400" b="0" spc="-125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2400" b="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ш</a:t>
            </a:r>
            <a:r>
              <a:rPr sz="2400" b="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b="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з  </a:t>
            </a:r>
            <a:r>
              <a:rPr sz="2400" b="0" spc="-105" dirty="0">
                <a:solidFill>
                  <a:srgbClr val="006FC0"/>
                </a:solidFill>
                <a:latin typeface="Microsoft Sans Serif"/>
                <a:cs typeface="Microsoft Sans Serif"/>
              </a:rPr>
              <a:t>д</a:t>
            </a:r>
            <a:r>
              <a:rPr sz="2400" b="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р</a:t>
            </a:r>
            <a:r>
              <a:rPr sz="2400" b="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2400" b="0" spc="-155" dirty="0">
                <a:solidFill>
                  <a:srgbClr val="006FC0"/>
                </a:solidFill>
                <a:latin typeface="Microsoft Sans Serif"/>
                <a:cs typeface="Microsoft Sans Serif"/>
              </a:rPr>
              <a:t>г</a:t>
            </a:r>
            <a:r>
              <a:rPr sz="2400" b="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х</a:t>
            </a:r>
            <a:r>
              <a:rPr sz="2400" b="0" spc="-2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2400" b="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2400" b="0" spc="-10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2400" b="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672" y="2144648"/>
            <a:ext cx="4173220" cy="44852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"/>
              <a:tabLst>
                <a:tab pos="193040" algn="l"/>
              </a:tabLst>
            </a:pPr>
            <a:r>
              <a:rPr sz="1600" spc="60" dirty="0" smtClean="0">
                <a:latin typeface="Microsoft Sans Serif"/>
                <a:cs typeface="Microsoft Sans Serif"/>
              </a:rPr>
              <a:t>1</a:t>
            </a:r>
            <a:r>
              <a:rPr lang="ru-RU" sz="1600" spc="60" dirty="0" smtClean="0">
                <a:latin typeface="Microsoft Sans Serif"/>
                <a:cs typeface="Microsoft Sans Serif"/>
              </a:rPr>
              <a:t>8</a:t>
            </a:r>
            <a:r>
              <a:rPr sz="1600" spc="60" dirty="0" smtClean="0">
                <a:latin typeface="Microsoft Sans Serif"/>
                <a:cs typeface="Microsoft Sans Serif"/>
              </a:rPr>
              <a:t>-</a:t>
            </a:r>
            <a:r>
              <a:rPr sz="1600" spc="60" dirty="0" err="1" smtClean="0">
                <a:latin typeface="Microsoft Sans Serif"/>
                <a:cs typeface="Microsoft Sans Serif"/>
              </a:rPr>
              <a:t>летним</a:t>
            </a:r>
            <a:r>
              <a:rPr sz="1600" spc="65" dirty="0" smtClean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успешным </a:t>
            </a:r>
            <a:r>
              <a:rPr sz="1600" spc="50" dirty="0">
                <a:latin typeface="Microsoft Sans Serif"/>
                <a:cs typeface="Microsoft Sans Serif"/>
              </a:rPr>
              <a:t>опытом </a:t>
            </a:r>
            <a:r>
              <a:rPr sz="1600" spc="55" dirty="0">
                <a:latin typeface="Microsoft Sans Serif"/>
                <a:cs typeface="Microsoft Sans Serif"/>
              </a:rPr>
              <a:t>ведения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60" dirty="0">
                <a:latin typeface="Microsoft Sans Serif"/>
                <a:cs typeface="Microsoft Sans Serif"/>
              </a:rPr>
              <a:t>туристического</a:t>
            </a:r>
            <a:r>
              <a:rPr sz="1600" spc="240" dirty="0">
                <a:latin typeface="Microsoft Sans Serif"/>
                <a:cs typeface="Microsoft Sans Serif"/>
              </a:rPr>
              <a:t> </a:t>
            </a:r>
            <a:r>
              <a:rPr sz="1600" spc="60" dirty="0">
                <a:latin typeface="Microsoft Sans Serif"/>
                <a:cs typeface="Microsoft Sans Serif"/>
              </a:rPr>
              <a:t>бизнеса.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1650" dirty="0">
              <a:latin typeface="Microsoft Sans Serif"/>
              <a:cs typeface="Microsoft Sans Serif"/>
            </a:endParaRPr>
          </a:p>
          <a:p>
            <a:pPr marL="192405" marR="208279" indent="-172720">
              <a:lnSpc>
                <a:spcPct val="100000"/>
              </a:lnSpc>
              <a:buSzPct val="93750"/>
              <a:buFont typeface="Wingdings"/>
              <a:buChar char=""/>
              <a:tabLst>
                <a:tab pos="200660" algn="l"/>
              </a:tabLst>
            </a:pPr>
            <a:r>
              <a:rPr sz="1600" spc="65" dirty="0">
                <a:latin typeface="Microsoft Sans Serif"/>
                <a:cs typeface="Microsoft Sans Serif"/>
              </a:rPr>
              <a:t>Инновационным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подходом </a:t>
            </a:r>
            <a:r>
              <a:rPr sz="1600" spc="-105" dirty="0">
                <a:latin typeface="Microsoft Sans Serif"/>
                <a:cs typeface="Microsoft Sans Serif"/>
              </a:rPr>
              <a:t>к 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организации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ведению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туристического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бизнеса.</a:t>
            </a:r>
            <a:endParaRPr sz="1600" dirty="0">
              <a:latin typeface="Microsoft Sans Serif"/>
              <a:cs typeface="Microsoft Sans Serif"/>
            </a:endParaRPr>
          </a:p>
          <a:p>
            <a:pPr marL="200025" indent="-180340">
              <a:lnSpc>
                <a:spcPct val="100000"/>
              </a:lnSpc>
              <a:spcBef>
                <a:spcPts val="790"/>
              </a:spcBef>
              <a:buSzPct val="93750"/>
              <a:buFont typeface="Wingdings"/>
              <a:buChar char=""/>
              <a:tabLst>
                <a:tab pos="200660" algn="l"/>
              </a:tabLst>
            </a:pPr>
            <a:r>
              <a:rPr sz="1600" spc="10" dirty="0">
                <a:latin typeface="Microsoft Sans Serif"/>
                <a:cs typeface="Microsoft Sans Serif"/>
              </a:rPr>
              <a:t>Наличием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жестких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стандартов</a:t>
            </a:r>
            <a:endParaRPr sz="1600" dirty="0">
              <a:latin typeface="Microsoft Sans Serif"/>
              <a:cs typeface="Microsoft Sans Serif"/>
            </a:endParaRPr>
          </a:p>
          <a:p>
            <a:pPr marL="192405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качественного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обслуживания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туристов.</a:t>
            </a:r>
            <a:endParaRPr sz="1600" dirty="0">
              <a:latin typeface="Microsoft Sans Serif"/>
              <a:cs typeface="Microsoft Sans Serif"/>
            </a:endParaRPr>
          </a:p>
          <a:p>
            <a:pPr marL="192405" marR="363220" indent="-172720">
              <a:lnSpc>
                <a:spcPct val="100000"/>
              </a:lnSpc>
              <a:spcBef>
                <a:spcPts val="810"/>
              </a:spcBef>
              <a:buSzPct val="93750"/>
              <a:buFont typeface="Wingdings"/>
              <a:buChar char=""/>
              <a:tabLst>
                <a:tab pos="193040" algn="l"/>
              </a:tabLst>
            </a:pPr>
            <a:r>
              <a:rPr sz="1600" spc="70" dirty="0">
                <a:latin typeface="Microsoft Sans Serif"/>
                <a:cs typeface="Microsoft Sans Serif"/>
              </a:rPr>
              <a:t>Самыми</a:t>
            </a:r>
            <a:r>
              <a:rPr sz="1600" spc="26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выгодными</a:t>
            </a:r>
            <a:r>
              <a:rPr sz="1600" spc="120" dirty="0">
                <a:latin typeface="Microsoft Sans Serif"/>
                <a:cs typeface="Microsoft Sans Serif"/>
              </a:rPr>
              <a:t> </a:t>
            </a:r>
            <a:r>
              <a:rPr sz="1600" spc="85" dirty="0">
                <a:latin typeface="Microsoft Sans Serif"/>
                <a:cs typeface="Microsoft Sans Serif"/>
              </a:rPr>
              <a:t>финансовыми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условиями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работы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франчайзером.</a:t>
            </a:r>
            <a:endParaRPr sz="1600" dirty="0">
              <a:latin typeface="Microsoft Sans Serif"/>
              <a:cs typeface="Microsoft Sans Serif"/>
            </a:endParaRPr>
          </a:p>
          <a:p>
            <a:pPr marL="192405" marR="266700" indent="-172720">
              <a:lnSpc>
                <a:spcPct val="100000"/>
              </a:lnSpc>
              <a:spcBef>
                <a:spcPts val="800"/>
              </a:spcBef>
              <a:buSzPct val="93750"/>
              <a:buFont typeface="Wingdings"/>
              <a:buChar char=""/>
              <a:tabLst>
                <a:tab pos="200660" algn="l"/>
              </a:tabLst>
            </a:pPr>
            <a:r>
              <a:rPr sz="1600" spc="10" dirty="0">
                <a:latin typeface="Microsoft Sans Serif"/>
                <a:cs typeface="Microsoft Sans Serif"/>
              </a:rPr>
              <a:t>Нацеленностью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работы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партнерами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на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результат.</a:t>
            </a:r>
            <a:endParaRPr sz="1600" dirty="0">
              <a:latin typeface="Microsoft Sans Serif"/>
              <a:cs typeface="Microsoft Sans Serif"/>
            </a:endParaRPr>
          </a:p>
          <a:p>
            <a:pPr marL="192405" marR="1136015" indent="-172720">
              <a:lnSpc>
                <a:spcPct val="100000"/>
              </a:lnSpc>
              <a:spcBef>
                <a:spcPts val="795"/>
              </a:spcBef>
              <a:buSzPct val="93750"/>
              <a:buFont typeface="Wingdings"/>
              <a:buChar char=""/>
              <a:tabLst>
                <a:tab pos="19304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Гарантией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партнерам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потока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потенциальных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туристов.</a:t>
            </a:r>
            <a:endParaRPr sz="1600" dirty="0">
              <a:latin typeface="Microsoft Sans Serif"/>
              <a:cs typeface="Microsoft Sans Serif"/>
            </a:endParaRPr>
          </a:p>
          <a:p>
            <a:pPr marL="192405" marR="616585" indent="-172720">
              <a:lnSpc>
                <a:spcPct val="100000"/>
              </a:lnSpc>
              <a:spcBef>
                <a:spcPts val="805"/>
              </a:spcBef>
              <a:buSzPct val="93750"/>
              <a:buFont typeface="Wingdings"/>
              <a:buChar char=""/>
              <a:tabLst>
                <a:tab pos="2006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Доступностью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нашей</a:t>
            </a:r>
            <a:r>
              <a:rPr sz="1600" spc="1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базы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знаний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24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часа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сутки.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448" y="2699004"/>
            <a:ext cx="2948940" cy="12527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09771" y="4097909"/>
            <a:ext cx="1336040" cy="248285"/>
            <a:chOff x="3509771" y="4097909"/>
            <a:chExt cx="1336040" cy="24828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771" y="4201414"/>
              <a:ext cx="150622" cy="1447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5285" y="4112133"/>
              <a:ext cx="189102" cy="2287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7789" y="4173982"/>
              <a:ext cx="148844" cy="1441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7842" y="4130294"/>
              <a:ext cx="433705" cy="1720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33265" y="4114038"/>
              <a:ext cx="139700" cy="152400"/>
            </a:xfrm>
            <a:custGeom>
              <a:avLst/>
              <a:gdLst/>
              <a:ahLst/>
              <a:cxnLst/>
              <a:rect l="l" t="t" r="r" b="b"/>
              <a:pathLst>
                <a:path w="139700" h="152400">
                  <a:moveTo>
                    <a:pt x="139446" y="136906"/>
                  </a:moveTo>
                  <a:lnTo>
                    <a:pt x="130302" y="38227"/>
                  </a:lnTo>
                  <a:lnTo>
                    <a:pt x="126746" y="0"/>
                  </a:lnTo>
                  <a:lnTo>
                    <a:pt x="23241" y="9525"/>
                  </a:lnTo>
                  <a:lnTo>
                    <a:pt x="25146" y="52324"/>
                  </a:lnTo>
                  <a:lnTo>
                    <a:pt x="25273" y="64135"/>
                  </a:lnTo>
                  <a:lnTo>
                    <a:pt x="19050" y="103124"/>
                  </a:lnTo>
                  <a:lnTo>
                    <a:pt x="4445" y="118237"/>
                  </a:lnTo>
                  <a:lnTo>
                    <a:pt x="0" y="118237"/>
                  </a:lnTo>
                  <a:lnTo>
                    <a:pt x="6096" y="152019"/>
                  </a:lnTo>
                  <a:lnTo>
                    <a:pt x="41783" y="137541"/>
                  </a:lnTo>
                  <a:lnTo>
                    <a:pt x="58039" y="89154"/>
                  </a:lnTo>
                  <a:lnTo>
                    <a:pt x="59436" y="56261"/>
                  </a:lnTo>
                  <a:lnTo>
                    <a:pt x="58928" y="41529"/>
                  </a:lnTo>
                  <a:lnTo>
                    <a:pt x="95123" y="38227"/>
                  </a:lnTo>
                  <a:lnTo>
                    <a:pt x="104521" y="140208"/>
                  </a:lnTo>
                  <a:lnTo>
                    <a:pt x="139446" y="136906"/>
                  </a:lnTo>
                  <a:close/>
                </a:path>
              </a:pathLst>
            </a:custGeom>
            <a:solidFill>
              <a:srgbClr val="005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9126" y="4097909"/>
              <a:ext cx="146431" cy="14947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35220" y="4078604"/>
            <a:ext cx="132968" cy="14401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149977" y="3989832"/>
            <a:ext cx="819785" cy="215900"/>
            <a:chOff x="5149977" y="3989832"/>
            <a:chExt cx="819785" cy="21590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49977" y="4056380"/>
              <a:ext cx="142239" cy="1490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18506" y="4044442"/>
              <a:ext cx="117348" cy="1441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59603" y="4025519"/>
              <a:ext cx="165481" cy="1511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50865" y="4009390"/>
              <a:ext cx="146304" cy="1494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18378" y="3989832"/>
              <a:ext cx="150875" cy="1446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076" y="34175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b="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b="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b="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b="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b="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b="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b="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b="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b="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b="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b="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b="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b="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b="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b="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291" y="1288160"/>
            <a:ext cx="7822565" cy="208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Ч</a:t>
            </a:r>
            <a:r>
              <a:rPr sz="2400" spc="-7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ТА</a:t>
            </a:r>
            <a:r>
              <a:rPr sz="2400" spc="-175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24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2400" spc="-2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Р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24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spc="-155" dirty="0">
                <a:solidFill>
                  <a:srgbClr val="006FC0"/>
                </a:solidFill>
                <a:latin typeface="Microsoft Sans Serif"/>
                <a:cs typeface="Microsoft Sans Serif"/>
              </a:rPr>
              <a:t>ЧЕС</a:t>
            </a:r>
            <a:r>
              <a:rPr sz="2400" spc="-140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240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Я</a:t>
            </a:r>
            <a:r>
              <a:rPr sz="2400" spc="-8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006FC0"/>
                </a:solidFill>
                <a:latin typeface="Microsoft Sans Serif"/>
                <a:cs typeface="Microsoft Sans Serif"/>
              </a:rPr>
              <a:t>Ф</a:t>
            </a:r>
            <a:r>
              <a:rPr sz="24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РАН</a:t>
            </a:r>
            <a:r>
              <a:rPr sz="2400" spc="70" dirty="0">
                <a:solidFill>
                  <a:srgbClr val="006FC0"/>
                </a:solidFill>
                <a:latin typeface="Microsoft Sans Serif"/>
                <a:cs typeface="Microsoft Sans Serif"/>
              </a:rPr>
              <a:t>Ш</a:t>
            </a:r>
            <a:r>
              <a:rPr sz="24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spc="-135" dirty="0">
                <a:solidFill>
                  <a:srgbClr val="006FC0"/>
                </a:solidFill>
                <a:latin typeface="Microsoft Sans Serif"/>
                <a:cs typeface="Microsoft Sans Serif"/>
              </a:rPr>
              <a:t>З</a:t>
            </a:r>
            <a:r>
              <a:rPr sz="24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?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20000"/>
              </a:lnSpc>
              <a:spcBef>
                <a:spcPts val="1725"/>
              </a:spcBef>
            </a:pPr>
            <a:r>
              <a:rPr sz="1600" spc="-40" dirty="0">
                <a:latin typeface="Microsoft Sans Serif"/>
                <a:cs typeface="Microsoft Sans Serif"/>
              </a:rPr>
              <a:t>Туристический </a:t>
            </a:r>
            <a:r>
              <a:rPr sz="1600" spc="-75" dirty="0">
                <a:latin typeface="Microsoft Sans Serif"/>
                <a:cs typeface="Microsoft Sans Serif"/>
              </a:rPr>
              <a:t>франчайзинг </a:t>
            </a:r>
            <a:r>
              <a:rPr sz="1600" spc="-15" dirty="0">
                <a:latin typeface="Microsoft Sans Serif"/>
                <a:cs typeface="Microsoft Sans Serif"/>
              </a:rPr>
              <a:t>или </a:t>
            </a:r>
            <a:r>
              <a:rPr sz="1600" spc="-70" dirty="0">
                <a:latin typeface="Microsoft Sans Serif"/>
                <a:cs typeface="Microsoft Sans Serif"/>
              </a:rPr>
              <a:t>франшиза </a:t>
            </a:r>
            <a:r>
              <a:rPr sz="1600" spc="415" dirty="0">
                <a:latin typeface="Microsoft Sans Serif"/>
                <a:cs typeface="Microsoft Sans Serif"/>
              </a:rPr>
              <a:t>– </a:t>
            </a:r>
            <a:r>
              <a:rPr sz="1600" spc="-40" dirty="0">
                <a:latin typeface="Microsoft Sans Serif"/>
                <a:cs typeface="Microsoft Sans Serif"/>
              </a:rPr>
              <a:t>это сотрудничество </a:t>
            </a:r>
            <a:r>
              <a:rPr sz="1600" spc="-80" dirty="0">
                <a:latin typeface="Microsoft Sans Serif"/>
                <a:cs typeface="Microsoft Sans Serif"/>
              </a:rPr>
              <a:t>между </a:t>
            </a:r>
            <a:r>
              <a:rPr sz="1600" spc="-60" dirty="0">
                <a:latin typeface="Microsoft Sans Serif"/>
                <a:cs typeface="Microsoft Sans Serif"/>
              </a:rPr>
              <a:t>компаниями,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котором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франчайзер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(владелец</a:t>
            </a:r>
            <a:r>
              <a:rPr sz="1600" spc="-150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марки,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ноу-хау,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технологий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работы,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обслуживания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клиентов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прочее)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передает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на</a:t>
            </a:r>
            <a:r>
              <a:rPr sz="1600" spc="-120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возмездном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основании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свои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знания,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бренд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успешную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модель</a:t>
            </a:r>
            <a:r>
              <a:rPr sz="1600" spc="-11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ведения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бизнеса</a:t>
            </a:r>
            <a:r>
              <a:rPr sz="1600" spc="-12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своему</a:t>
            </a:r>
            <a:r>
              <a:rPr sz="1600" spc="-11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партнеру</a:t>
            </a:r>
            <a:r>
              <a:rPr sz="1600" spc="-1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-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франчайзи.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10" dirty="0">
                <a:latin typeface="Microsoft Sans Serif"/>
                <a:cs typeface="Microsoft Sans Serif"/>
              </a:rPr>
              <a:t>При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этом</a:t>
            </a:r>
            <a:r>
              <a:rPr sz="1600" spc="-13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франчайзи</a:t>
            </a:r>
            <a:r>
              <a:rPr sz="1600" spc="-13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остается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самостоятельным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юридическим</a:t>
            </a:r>
            <a:r>
              <a:rPr sz="1600" spc="-14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лицом.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2813" y="341756"/>
            <a:ext cx="1727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ТЕРМИНОЛОГИЯ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5927" y="1291209"/>
            <a:ext cx="4104640" cy="461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6550" algn="just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Туристический 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бизнес </a:t>
            </a:r>
            <a:r>
              <a:rPr sz="1600" spc="-15" dirty="0">
                <a:latin typeface="Microsoft Sans Serif"/>
                <a:cs typeface="Microsoft Sans Serif"/>
              </a:rPr>
              <a:t>состоит </a:t>
            </a:r>
            <a:r>
              <a:rPr sz="1600" spc="-40" dirty="0">
                <a:latin typeface="Microsoft Sans Serif"/>
                <a:cs typeface="Microsoft Sans Serif"/>
              </a:rPr>
              <a:t>из таких 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субъектов: </a:t>
            </a:r>
            <a:r>
              <a:rPr sz="1600" spc="-30" dirty="0">
                <a:latin typeface="Microsoft Sans Serif"/>
                <a:cs typeface="Microsoft Sans Serif"/>
              </a:rPr>
              <a:t>туроператоры, </a:t>
            </a:r>
            <a:r>
              <a:rPr sz="1600" spc="-60" dirty="0">
                <a:latin typeface="Microsoft Sans Serif"/>
                <a:cs typeface="Microsoft Sans Serif"/>
              </a:rPr>
              <a:t>турагентства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туристы.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201930">
              <a:lnSpc>
                <a:spcPct val="100000"/>
              </a:lnSpc>
            </a:pP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Туроператоры </a:t>
            </a:r>
            <a:r>
              <a:rPr sz="1600" spc="415" dirty="0">
                <a:latin typeface="Microsoft Sans Serif"/>
                <a:cs typeface="Microsoft Sans Serif"/>
              </a:rPr>
              <a:t>– </a:t>
            </a:r>
            <a:r>
              <a:rPr sz="1600" spc="-35" dirty="0">
                <a:latin typeface="Microsoft Sans Serif"/>
                <a:cs typeface="Microsoft Sans Serif"/>
              </a:rPr>
              <a:t>юридическиелица, </a:t>
            </a:r>
            <a:r>
              <a:rPr sz="1600" spc="-30" dirty="0">
                <a:latin typeface="Microsoft Sans Serif"/>
                <a:cs typeface="Microsoft Sans Serif"/>
              </a:rPr>
              <a:t> которые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создают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туристические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продукты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реа</a:t>
            </a:r>
            <a:r>
              <a:rPr sz="1600" spc="-20" dirty="0">
                <a:latin typeface="Microsoft Sans Serif"/>
                <a:cs typeface="Microsoft Sans Serif"/>
              </a:rPr>
              <a:t>л</a:t>
            </a:r>
            <a:r>
              <a:rPr sz="1600" spc="-45" dirty="0">
                <a:latin typeface="Microsoft Sans Serif"/>
                <a:cs typeface="Microsoft Sans Serif"/>
              </a:rPr>
              <a:t>и</a:t>
            </a:r>
            <a:r>
              <a:rPr sz="1600" spc="-110" dirty="0">
                <a:latin typeface="Microsoft Sans Serif"/>
                <a:cs typeface="Microsoft Sans Serif"/>
              </a:rPr>
              <a:t>з</a:t>
            </a:r>
            <a:r>
              <a:rPr sz="1600" spc="-60" dirty="0">
                <a:latin typeface="Microsoft Sans Serif"/>
                <a:cs typeface="Microsoft Sans Serif"/>
              </a:rPr>
              <a:t>у</a:t>
            </a:r>
            <a:r>
              <a:rPr sz="1600" spc="-30" dirty="0">
                <a:latin typeface="Microsoft Sans Serif"/>
                <a:cs typeface="Microsoft Sans Serif"/>
              </a:rPr>
              <a:t>ю</a:t>
            </a:r>
            <a:r>
              <a:rPr sz="1600" spc="-5" dirty="0">
                <a:latin typeface="Microsoft Sans Serif"/>
                <a:cs typeface="Microsoft Sans Serif"/>
              </a:rPr>
              <a:t>т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ч</a:t>
            </a:r>
            <a:r>
              <a:rPr sz="1600" spc="-55" dirty="0">
                <a:latin typeface="Microsoft Sans Serif"/>
                <a:cs typeface="Microsoft Sans Serif"/>
              </a:rPr>
              <a:t>ере</a:t>
            </a:r>
            <a:r>
              <a:rPr sz="1600" spc="-70" dirty="0">
                <a:latin typeface="Microsoft Sans Serif"/>
                <a:cs typeface="Microsoft Sans Serif"/>
              </a:rPr>
              <a:t>з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</a:t>
            </a:r>
            <a:r>
              <a:rPr sz="1600" spc="-40" dirty="0">
                <a:latin typeface="Microsoft Sans Serif"/>
                <a:cs typeface="Microsoft Sans Serif"/>
              </a:rPr>
              <a:t>у</a:t>
            </a:r>
            <a:r>
              <a:rPr sz="1600" spc="-20" dirty="0">
                <a:latin typeface="Microsoft Sans Serif"/>
                <a:cs typeface="Microsoft Sans Serif"/>
              </a:rPr>
              <a:t>р</a:t>
            </a:r>
            <a:r>
              <a:rPr sz="1600" spc="-25" dirty="0">
                <a:latin typeface="Microsoft Sans Serif"/>
                <a:cs typeface="Microsoft Sans Serif"/>
              </a:rPr>
              <a:t>и</a:t>
            </a:r>
            <a:r>
              <a:rPr sz="1600" spc="-15" dirty="0">
                <a:latin typeface="Microsoft Sans Serif"/>
                <a:cs typeface="Microsoft Sans Serif"/>
              </a:rPr>
              <a:t>с</a:t>
            </a:r>
            <a:r>
              <a:rPr sz="1600" spc="-20" dirty="0">
                <a:latin typeface="Microsoft Sans Serif"/>
                <a:cs typeface="Microsoft Sans Serif"/>
              </a:rPr>
              <a:t>т</a:t>
            </a:r>
            <a:r>
              <a:rPr sz="1600" spc="-25" dirty="0">
                <a:latin typeface="Microsoft Sans Serif"/>
                <a:cs typeface="Microsoft Sans Serif"/>
              </a:rPr>
              <a:t>и</a:t>
            </a:r>
            <a:r>
              <a:rPr sz="1600" spc="-45" dirty="0">
                <a:latin typeface="Microsoft Sans Serif"/>
                <a:cs typeface="Microsoft Sans Serif"/>
              </a:rPr>
              <a:t>ч</a:t>
            </a:r>
            <a:r>
              <a:rPr sz="1600" spc="-20" dirty="0">
                <a:latin typeface="Microsoft Sans Serif"/>
                <a:cs typeface="Microsoft Sans Serif"/>
              </a:rPr>
              <a:t>е</a:t>
            </a:r>
            <a:r>
              <a:rPr sz="1600" spc="-15" dirty="0">
                <a:latin typeface="Microsoft Sans Serif"/>
                <a:cs typeface="Microsoft Sans Serif"/>
              </a:rPr>
              <a:t>с</a:t>
            </a:r>
            <a:r>
              <a:rPr sz="1600" spc="-120" dirty="0">
                <a:latin typeface="Microsoft Sans Serif"/>
                <a:cs typeface="Microsoft Sans Serif"/>
              </a:rPr>
              <a:t>к</a:t>
            </a:r>
            <a:r>
              <a:rPr sz="1600" spc="-25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е  </a:t>
            </a:r>
            <a:r>
              <a:rPr sz="1600" spc="-75" dirty="0">
                <a:latin typeface="Microsoft Sans Serif"/>
                <a:cs typeface="Microsoft Sans Serif"/>
              </a:rPr>
              <a:t>агентства.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445"/>
              </a:spcBef>
            </a:pP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Туристические</a:t>
            </a:r>
            <a:r>
              <a:rPr sz="16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агентства</a:t>
            </a:r>
            <a:r>
              <a:rPr sz="1600" spc="-10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latin typeface="Microsoft Sans Serif"/>
                <a:cs typeface="Microsoft Sans Serif"/>
              </a:rPr>
              <a:t>–</a:t>
            </a:r>
            <a:r>
              <a:rPr sz="1600" spc="-2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юридические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или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ф</a:t>
            </a:r>
            <a:r>
              <a:rPr sz="1600" spc="-45" dirty="0">
                <a:latin typeface="Microsoft Sans Serif"/>
                <a:cs typeface="Microsoft Sans Serif"/>
              </a:rPr>
              <a:t>и</a:t>
            </a:r>
            <a:r>
              <a:rPr sz="1600" spc="-110" dirty="0">
                <a:latin typeface="Microsoft Sans Serif"/>
                <a:cs typeface="Microsoft Sans Serif"/>
              </a:rPr>
              <a:t>з</a:t>
            </a:r>
            <a:r>
              <a:rPr sz="1600" spc="-45" dirty="0">
                <a:latin typeface="Microsoft Sans Serif"/>
                <a:cs typeface="Microsoft Sans Serif"/>
              </a:rPr>
              <a:t>и</a:t>
            </a:r>
            <a:r>
              <a:rPr sz="1600" spc="-65" dirty="0">
                <a:latin typeface="Microsoft Sans Serif"/>
                <a:cs typeface="Microsoft Sans Serif"/>
              </a:rPr>
              <a:t>ч</a:t>
            </a:r>
            <a:r>
              <a:rPr sz="1600" spc="-45" dirty="0">
                <a:latin typeface="Microsoft Sans Serif"/>
                <a:cs typeface="Microsoft Sans Serif"/>
              </a:rPr>
              <a:t>е</a:t>
            </a:r>
            <a:r>
              <a:rPr sz="1600" spc="-40" dirty="0">
                <a:latin typeface="Microsoft Sans Serif"/>
                <a:cs typeface="Microsoft Sans Serif"/>
              </a:rPr>
              <a:t>с</a:t>
            </a:r>
            <a:r>
              <a:rPr sz="1600" spc="-145" dirty="0">
                <a:latin typeface="Microsoft Sans Serif"/>
                <a:cs typeface="Microsoft Sans Serif"/>
              </a:rPr>
              <a:t>к</a:t>
            </a:r>
            <a:r>
              <a:rPr sz="1600" spc="-45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л</a:t>
            </a:r>
            <a:r>
              <a:rPr sz="1600" spc="-85" dirty="0">
                <a:latin typeface="Microsoft Sans Serif"/>
                <a:cs typeface="Microsoft Sans Serif"/>
              </a:rPr>
              <a:t>и</a:t>
            </a:r>
            <a:r>
              <a:rPr sz="1600" spc="-80" dirty="0">
                <a:latin typeface="Microsoft Sans Serif"/>
                <a:cs typeface="Microsoft Sans Serif"/>
              </a:rPr>
              <a:t>ца</a:t>
            </a:r>
            <a:r>
              <a:rPr sz="1600" spc="-5" dirty="0">
                <a:latin typeface="Microsoft Sans Serif"/>
                <a:cs typeface="Microsoft Sans Serif"/>
              </a:rPr>
              <a:t>,</a:t>
            </a:r>
            <a:r>
              <a:rPr sz="1600" spc="-114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к</a:t>
            </a:r>
            <a:r>
              <a:rPr sz="1600" spc="-110" dirty="0">
                <a:latin typeface="Microsoft Sans Serif"/>
                <a:cs typeface="Microsoft Sans Serif"/>
              </a:rPr>
              <a:t>о</a:t>
            </a:r>
            <a:r>
              <a:rPr sz="1600" spc="-30" dirty="0">
                <a:latin typeface="Microsoft Sans Serif"/>
                <a:cs typeface="Microsoft Sans Serif"/>
              </a:rPr>
              <a:t>т</a:t>
            </a:r>
            <a:r>
              <a:rPr sz="1600" spc="-20" dirty="0">
                <a:latin typeface="Microsoft Sans Serif"/>
                <a:cs typeface="Microsoft Sans Serif"/>
              </a:rPr>
              <a:t>ор</a:t>
            </a:r>
            <a:r>
              <a:rPr sz="1600" spc="-10" dirty="0">
                <a:latin typeface="Microsoft Sans Serif"/>
                <a:cs typeface="Microsoft Sans Serif"/>
              </a:rPr>
              <a:t>ы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п</a:t>
            </a:r>
            <a:r>
              <a:rPr sz="1600" spc="-45" dirty="0">
                <a:latin typeface="Microsoft Sans Serif"/>
                <a:cs typeface="Microsoft Sans Serif"/>
              </a:rPr>
              <a:t>р</a:t>
            </a:r>
            <a:r>
              <a:rPr sz="1600" spc="-80" dirty="0">
                <a:latin typeface="Microsoft Sans Serif"/>
                <a:cs typeface="Microsoft Sans Serif"/>
              </a:rPr>
              <a:t>о</a:t>
            </a:r>
            <a:r>
              <a:rPr sz="1600" spc="-40" dirty="0">
                <a:latin typeface="Microsoft Sans Serif"/>
                <a:cs typeface="Microsoft Sans Serif"/>
              </a:rPr>
              <a:t>д</a:t>
            </a:r>
            <a:r>
              <a:rPr sz="1600" spc="-45" dirty="0">
                <a:latin typeface="Microsoft Sans Serif"/>
                <a:cs typeface="Microsoft Sans Serif"/>
              </a:rPr>
              <a:t>а</a:t>
            </a:r>
            <a:r>
              <a:rPr sz="1600" spc="-65" dirty="0">
                <a:latin typeface="Microsoft Sans Serif"/>
                <a:cs typeface="Microsoft Sans Serif"/>
              </a:rPr>
              <a:t>ю</a:t>
            </a:r>
            <a:r>
              <a:rPr sz="1600" spc="-5" dirty="0">
                <a:latin typeface="Microsoft Sans Serif"/>
                <a:cs typeface="Microsoft Sans Serif"/>
              </a:rPr>
              <a:t>т  </a:t>
            </a:r>
            <a:r>
              <a:rPr sz="1600" spc="-30" dirty="0">
                <a:latin typeface="Microsoft Sans Serif"/>
                <a:cs typeface="Microsoft Sans Serif"/>
              </a:rPr>
              <a:t>туристические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продукты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туроператора,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к</a:t>
            </a:r>
            <a:r>
              <a:rPr sz="1600" spc="-65" dirty="0">
                <a:latin typeface="Microsoft Sans Serif"/>
                <a:cs typeface="Microsoft Sans Serif"/>
              </a:rPr>
              <a:t>о</a:t>
            </a:r>
            <a:r>
              <a:rPr sz="1600" spc="-45" dirty="0">
                <a:latin typeface="Microsoft Sans Serif"/>
                <a:cs typeface="Microsoft Sans Serif"/>
              </a:rPr>
              <a:t>т</a:t>
            </a:r>
            <a:r>
              <a:rPr sz="1600" spc="-30" dirty="0">
                <a:latin typeface="Microsoft Sans Serif"/>
                <a:cs typeface="Microsoft Sans Serif"/>
              </a:rPr>
              <a:t>ор</a:t>
            </a:r>
            <a:r>
              <a:rPr sz="1600" spc="-20" dirty="0">
                <a:latin typeface="Microsoft Sans Serif"/>
                <a:cs typeface="Microsoft Sans Serif"/>
              </a:rPr>
              <a:t>ы</a:t>
            </a:r>
            <a:r>
              <a:rPr sz="1600" spc="-45" dirty="0">
                <a:latin typeface="Microsoft Sans Serif"/>
                <a:cs typeface="Microsoft Sans Serif"/>
              </a:rPr>
              <a:t>м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у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д</a:t>
            </a:r>
            <a:r>
              <a:rPr sz="1600" spc="-45" dirty="0">
                <a:latin typeface="Microsoft Sans Serif"/>
                <a:cs typeface="Microsoft Sans Serif"/>
              </a:rPr>
              <a:t>а</a:t>
            </a:r>
            <a:r>
              <a:rPr sz="1600" spc="-55" dirty="0">
                <a:latin typeface="Microsoft Sans Serif"/>
                <a:cs typeface="Microsoft Sans Serif"/>
              </a:rPr>
              <a:t>нн</a:t>
            </a:r>
            <a:r>
              <a:rPr sz="1600" spc="-45" dirty="0">
                <a:latin typeface="Microsoft Sans Serif"/>
                <a:cs typeface="Microsoft Sans Serif"/>
              </a:rPr>
              <a:t>о</a:t>
            </a:r>
            <a:r>
              <a:rPr sz="1600" spc="-105" dirty="0">
                <a:latin typeface="Microsoft Sans Serif"/>
                <a:cs typeface="Microsoft Sans Serif"/>
              </a:rPr>
              <a:t>г</a:t>
            </a:r>
            <a:r>
              <a:rPr sz="1600" spc="-5" dirty="0">
                <a:latin typeface="Microsoft Sans Serif"/>
                <a:cs typeface="Microsoft Sans Serif"/>
              </a:rPr>
              <a:t>о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а</a:t>
            </a:r>
            <a:r>
              <a:rPr sz="1600" spc="-130" dirty="0">
                <a:latin typeface="Microsoft Sans Serif"/>
                <a:cs typeface="Microsoft Sans Serif"/>
              </a:rPr>
              <a:t>г</a:t>
            </a:r>
            <a:r>
              <a:rPr sz="1600" spc="-65" dirty="0">
                <a:latin typeface="Microsoft Sans Serif"/>
                <a:cs typeface="Microsoft Sans Serif"/>
              </a:rPr>
              <a:t>е</a:t>
            </a:r>
            <a:r>
              <a:rPr sz="1600" spc="-80" dirty="0">
                <a:latin typeface="Microsoft Sans Serif"/>
                <a:cs typeface="Microsoft Sans Serif"/>
              </a:rPr>
              <a:t>нт</a:t>
            </a:r>
            <a:r>
              <a:rPr sz="1600" spc="-60" dirty="0">
                <a:latin typeface="Microsoft Sans Serif"/>
                <a:cs typeface="Microsoft Sans Serif"/>
              </a:rPr>
              <a:t>с</a:t>
            </a:r>
            <a:r>
              <a:rPr sz="1600" spc="-65" dirty="0">
                <a:latin typeface="Microsoft Sans Serif"/>
                <a:cs typeface="Microsoft Sans Serif"/>
              </a:rPr>
              <a:t>т</a:t>
            </a:r>
            <a:r>
              <a:rPr sz="1600" spc="-75" dirty="0">
                <a:latin typeface="Microsoft Sans Serif"/>
                <a:cs typeface="Microsoft Sans Serif"/>
              </a:rPr>
              <a:t>в</a:t>
            </a:r>
            <a:r>
              <a:rPr sz="1600" spc="-5" dirty="0">
                <a:latin typeface="Microsoft Sans Serif"/>
                <a:cs typeface="Microsoft Sans Serif"/>
              </a:rPr>
              <a:t>а</a:t>
            </a:r>
            <a:r>
              <a:rPr sz="1600" spc="-135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з</a:t>
            </a:r>
            <a:r>
              <a:rPr sz="1600" spc="-45" dirty="0">
                <a:latin typeface="Microsoft Sans Serif"/>
                <a:cs typeface="Microsoft Sans Serif"/>
              </a:rPr>
              <a:t>а</a:t>
            </a:r>
            <a:r>
              <a:rPr sz="1600" spc="-135" dirty="0">
                <a:latin typeface="Microsoft Sans Serif"/>
                <a:cs typeface="Microsoft Sans Serif"/>
              </a:rPr>
              <a:t>к</a:t>
            </a:r>
            <a:r>
              <a:rPr sz="1600" spc="-20" dirty="0">
                <a:latin typeface="Microsoft Sans Serif"/>
                <a:cs typeface="Microsoft Sans Serif"/>
              </a:rPr>
              <a:t>л</a:t>
            </a:r>
            <a:r>
              <a:rPr sz="1600" spc="-65" dirty="0">
                <a:latin typeface="Microsoft Sans Serif"/>
                <a:cs typeface="Microsoft Sans Serif"/>
              </a:rPr>
              <a:t>юч</a:t>
            </a:r>
            <a:r>
              <a:rPr sz="1600" spc="-45" dirty="0">
                <a:latin typeface="Microsoft Sans Serif"/>
                <a:cs typeface="Microsoft Sans Serif"/>
              </a:rPr>
              <a:t>е</a:t>
            </a:r>
            <a:r>
              <a:rPr sz="1600" spc="-10" dirty="0">
                <a:latin typeface="Microsoft Sans Serif"/>
                <a:cs typeface="Microsoft Sans Serif"/>
              </a:rPr>
              <a:t>н  </a:t>
            </a:r>
            <a:r>
              <a:rPr sz="1600" spc="-30" dirty="0">
                <a:latin typeface="Microsoft Sans Serif"/>
                <a:cs typeface="Microsoft Sans Serif"/>
              </a:rPr>
              <a:t>а</a:t>
            </a:r>
            <a:r>
              <a:rPr sz="1600" spc="-90" dirty="0">
                <a:latin typeface="Microsoft Sans Serif"/>
                <a:cs typeface="Microsoft Sans Serif"/>
              </a:rPr>
              <a:t>г</a:t>
            </a:r>
            <a:r>
              <a:rPr sz="1600" spc="-30" dirty="0">
                <a:latin typeface="Microsoft Sans Serif"/>
                <a:cs typeface="Microsoft Sans Serif"/>
              </a:rPr>
              <a:t>е</a:t>
            </a:r>
            <a:r>
              <a:rPr sz="1600" spc="-40" dirty="0">
                <a:latin typeface="Microsoft Sans Serif"/>
                <a:cs typeface="Microsoft Sans Serif"/>
              </a:rPr>
              <a:t>н</a:t>
            </a:r>
            <a:r>
              <a:rPr sz="1600" spc="-45" dirty="0">
                <a:latin typeface="Microsoft Sans Serif"/>
                <a:cs typeface="Microsoft Sans Serif"/>
              </a:rPr>
              <a:t>т</a:t>
            </a:r>
            <a:r>
              <a:rPr sz="1600" spc="-25" dirty="0">
                <a:latin typeface="Microsoft Sans Serif"/>
                <a:cs typeface="Microsoft Sans Serif"/>
              </a:rPr>
              <a:t>с</a:t>
            </a:r>
            <a:r>
              <a:rPr sz="1600" spc="-135" dirty="0">
                <a:latin typeface="Microsoft Sans Serif"/>
                <a:cs typeface="Microsoft Sans Serif"/>
              </a:rPr>
              <a:t>к</a:t>
            </a:r>
            <a:r>
              <a:rPr sz="1600" spc="-25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й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</a:t>
            </a:r>
            <a:r>
              <a:rPr sz="1600" spc="-20" dirty="0">
                <a:latin typeface="Microsoft Sans Serif"/>
                <a:cs typeface="Microsoft Sans Serif"/>
              </a:rPr>
              <a:t>о</a:t>
            </a:r>
            <a:r>
              <a:rPr sz="1600" spc="-80" dirty="0">
                <a:latin typeface="Microsoft Sans Serif"/>
                <a:cs typeface="Microsoft Sans Serif"/>
              </a:rPr>
              <a:t>г</a:t>
            </a:r>
            <a:r>
              <a:rPr sz="1600" spc="-20" dirty="0">
                <a:latin typeface="Microsoft Sans Serif"/>
                <a:cs typeface="Microsoft Sans Serif"/>
              </a:rPr>
              <a:t>о</a:t>
            </a:r>
            <a:r>
              <a:rPr sz="1600" spc="-25" dirty="0">
                <a:latin typeface="Microsoft Sans Serif"/>
                <a:cs typeface="Microsoft Sans Serif"/>
              </a:rPr>
              <a:t>в</a:t>
            </a:r>
            <a:r>
              <a:rPr sz="1600" spc="-20" dirty="0">
                <a:latin typeface="Microsoft Sans Serif"/>
                <a:cs typeface="Microsoft Sans Serif"/>
              </a:rPr>
              <a:t>о</a:t>
            </a:r>
            <a:r>
              <a:rPr sz="1600" spc="-5" dirty="0">
                <a:latin typeface="Microsoft Sans Serif"/>
                <a:cs typeface="Microsoft Sans Serif"/>
              </a:rPr>
              <a:t>р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</a:t>
            </a:r>
            <a:r>
              <a:rPr sz="1600" spc="-60" dirty="0">
                <a:latin typeface="Microsoft Sans Serif"/>
                <a:cs typeface="Microsoft Sans Serif"/>
              </a:rPr>
              <a:t>у</a:t>
            </a:r>
            <a:r>
              <a:rPr sz="1600" spc="-30" dirty="0">
                <a:latin typeface="Microsoft Sans Serif"/>
                <a:cs typeface="Microsoft Sans Serif"/>
              </a:rPr>
              <a:t>р</a:t>
            </a:r>
            <a:r>
              <a:rPr sz="1600" spc="-35" dirty="0">
                <a:latin typeface="Microsoft Sans Serif"/>
                <a:cs typeface="Microsoft Sans Serif"/>
              </a:rPr>
              <a:t>и</a:t>
            </a:r>
            <a:r>
              <a:rPr sz="1600" spc="-25" dirty="0">
                <a:latin typeface="Microsoft Sans Serif"/>
                <a:cs typeface="Microsoft Sans Serif"/>
              </a:rPr>
              <a:t>с</a:t>
            </a:r>
            <a:r>
              <a:rPr sz="1600" spc="-20" dirty="0">
                <a:latin typeface="Microsoft Sans Serif"/>
                <a:cs typeface="Microsoft Sans Serif"/>
              </a:rPr>
              <a:t>т</a:t>
            </a:r>
            <a:r>
              <a:rPr sz="1600" spc="-204" dirty="0">
                <a:latin typeface="Microsoft Sans Serif"/>
                <a:cs typeface="Microsoft Sans Serif"/>
              </a:rPr>
              <a:t>у</a:t>
            </a:r>
            <a:r>
              <a:rPr sz="1600" spc="-5" dirty="0">
                <a:latin typeface="Microsoft Sans Serif"/>
                <a:cs typeface="Microsoft Sans Serif"/>
              </a:rPr>
              <a:t>,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з</a:t>
            </a:r>
            <a:r>
              <a:rPr sz="1600" spc="-40" dirty="0">
                <a:latin typeface="Microsoft Sans Serif"/>
                <a:cs typeface="Microsoft Sans Serif"/>
              </a:rPr>
              <a:t>а</a:t>
            </a:r>
            <a:r>
              <a:rPr sz="1600" spc="-14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ч</a:t>
            </a:r>
            <a:r>
              <a:rPr sz="1600" spc="-45" dirty="0">
                <a:latin typeface="Microsoft Sans Serif"/>
                <a:cs typeface="Microsoft Sans Serif"/>
              </a:rPr>
              <a:t>т</a:t>
            </a:r>
            <a:r>
              <a:rPr sz="1600" spc="-5" dirty="0">
                <a:latin typeface="Microsoft Sans Serif"/>
                <a:cs typeface="Microsoft Sans Serif"/>
              </a:rPr>
              <a:t>о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а</a:t>
            </a:r>
            <a:r>
              <a:rPr sz="1600" spc="-114" dirty="0">
                <a:latin typeface="Microsoft Sans Serif"/>
                <a:cs typeface="Microsoft Sans Serif"/>
              </a:rPr>
              <a:t>г</a:t>
            </a:r>
            <a:r>
              <a:rPr sz="1600" spc="-55" dirty="0">
                <a:latin typeface="Microsoft Sans Serif"/>
                <a:cs typeface="Microsoft Sans Serif"/>
              </a:rPr>
              <a:t>е</a:t>
            </a:r>
            <a:r>
              <a:rPr sz="1600" spc="-65" dirty="0">
                <a:latin typeface="Microsoft Sans Serif"/>
                <a:cs typeface="Microsoft Sans Serif"/>
              </a:rPr>
              <a:t>нт</a:t>
            </a:r>
            <a:r>
              <a:rPr sz="1600" spc="-50" dirty="0">
                <a:latin typeface="Microsoft Sans Serif"/>
                <a:cs typeface="Microsoft Sans Serif"/>
              </a:rPr>
              <a:t>с</a:t>
            </a:r>
            <a:r>
              <a:rPr sz="1600" spc="-55" dirty="0">
                <a:latin typeface="Microsoft Sans Serif"/>
                <a:cs typeface="Microsoft Sans Serif"/>
              </a:rPr>
              <a:t>т</a:t>
            </a:r>
            <a:r>
              <a:rPr sz="1600" spc="-65" dirty="0">
                <a:latin typeface="Microsoft Sans Serif"/>
                <a:cs typeface="Microsoft Sans Serif"/>
              </a:rPr>
              <a:t>в</a:t>
            </a:r>
            <a:r>
              <a:rPr sz="1600" spc="-5" dirty="0">
                <a:latin typeface="Microsoft Sans Serif"/>
                <a:cs typeface="Microsoft Sans Serif"/>
              </a:rPr>
              <a:t>о  </a:t>
            </a:r>
            <a:r>
              <a:rPr sz="1600" spc="-75" dirty="0">
                <a:latin typeface="Microsoft Sans Serif"/>
                <a:cs typeface="Microsoft Sans Serif"/>
              </a:rPr>
              <a:t>получает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комиссионное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вознаграждение.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Microsoft Sans Serif"/>
              <a:cs typeface="Microsoft Sans Serif"/>
            </a:endParaRPr>
          </a:p>
          <a:p>
            <a:pPr marL="12700" marR="113664">
              <a:lnSpc>
                <a:spcPct val="100000"/>
              </a:lnSpc>
            </a:pPr>
            <a:r>
              <a:rPr sz="1600" spc="-10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р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ст</a:t>
            </a:r>
            <a:r>
              <a:rPr sz="1600" spc="-15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165" dirty="0">
                <a:solidFill>
                  <a:srgbClr val="006FC0"/>
                </a:solidFill>
                <a:latin typeface="Microsoft Sans Serif"/>
                <a:cs typeface="Microsoft Sans Serif"/>
              </a:rPr>
              <a:t>ч</a:t>
            </a:r>
            <a:r>
              <a:rPr sz="1600" spc="-15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145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-240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600" spc="-13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й</a:t>
            </a:r>
            <a:r>
              <a:rPr sz="1600" spc="-2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006FC0"/>
                </a:solidFill>
                <a:latin typeface="Microsoft Sans Serif"/>
                <a:cs typeface="Microsoft Sans Serif"/>
              </a:rPr>
              <a:t>п</a:t>
            </a:r>
            <a:r>
              <a:rPr sz="1600" spc="-150" dirty="0">
                <a:solidFill>
                  <a:srgbClr val="006FC0"/>
                </a:solidFill>
                <a:latin typeface="Microsoft Sans Serif"/>
                <a:cs typeface="Microsoft Sans Serif"/>
              </a:rPr>
              <a:t>р</a:t>
            </a:r>
            <a:r>
              <a:rPr sz="1600" spc="-18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145" dirty="0">
                <a:solidFill>
                  <a:srgbClr val="006FC0"/>
                </a:solidFill>
                <a:latin typeface="Microsoft Sans Serif"/>
                <a:cs typeface="Microsoft Sans Serif"/>
              </a:rPr>
              <a:t>д</a:t>
            </a:r>
            <a:r>
              <a:rPr sz="1600" spc="-170" dirty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1600" spc="-240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19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latin typeface="Microsoft Sans Serif"/>
                <a:cs typeface="Microsoft Sans Serif"/>
              </a:rPr>
              <a:t>–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т</a:t>
            </a:r>
            <a:r>
              <a:rPr sz="1600" spc="-50" dirty="0">
                <a:latin typeface="Microsoft Sans Serif"/>
                <a:cs typeface="Microsoft Sans Serif"/>
              </a:rPr>
              <a:t>у</a:t>
            </a:r>
            <a:r>
              <a:rPr sz="1600" spc="-20" dirty="0">
                <a:latin typeface="Microsoft Sans Serif"/>
                <a:cs typeface="Microsoft Sans Serif"/>
              </a:rPr>
              <a:t>р</a:t>
            </a:r>
            <a:r>
              <a:rPr sz="1600" dirty="0">
                <a:latin typeface="Microsoft Sans Serif"/>
                <a:cs typeface="Microsoft Sans Serif"/>
              </a:rPr>
              <a:t>ы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з</a:t>
            </a:r>
            <a:r>
              <a:rPr sz="1600" spc="-20" dirty="0">
                <a:latin typeface="Microsoft Sans Serif"/>
                <a:cs typeface="Microsoft Sans Serif"/>
              </a:rPr>
              <a:t>а</a:t>
            </a:r>
            <a:r>
              <a:rPr sz="1600" spc="-45" dirty="0">
                <a:latin typeface="Microsoft Sans Serif"/>
                <a:cs typeface="Microsoft Sans Serif"/>
              </a:rPr>
              <a:t>г</a:t>
            </a:r>
            <a:r>
              <a:rPr sz="1600" spc="-20" dirty="0">
                <a:latin typeface="Microsoft Sans Serif"/>
                <a:cs typeface="Microsoft Sans Serif"/>
              </a:rPr>
              <a:t>ра</a:t>
            </a:r>
            <a:r>
              <a:rPr sz="1600" spc="-30" dirty="0">
                <a:latin typeface="Microsoft Sans Serif"/>
                <a:cs typeface="Microsoft Sans Serif"/>
              </a:rPr>
              <a:t>н</a:t>
            </a:r>
            <a:r>
              <a:rPr sz="1600" spc="-25" dirty="0">
                <a:latin typeface="Microsoft Sans Serif"/>
                <a:cs typeface="Microsoft Sans Serif"/>
              </a:rPr>
              <a:t>и</a:t>
            </a:r>
            <a:r>
              <a:rPr sz="1600" spc="-45" dirty="0">
                <a:latin typeface="Microsoft Sans Serif"/>
                <a:cs typeface="Microsoft Sans Serif"/>
              </a:rPr>
              <a:t>ч</a:t>
            </a:r>
            <a:r>
              <a:rPr sz="1600" spc="-30" dirty="0">
                <a:latin typeface="Microsoft Sans Serif"/>
                <a:cs typeface="Microsoft Sans Serif"/>
              </a:rPr>
              <a:t>н</a:t>
            </a:r>
            <a:r>
              <a:rPr sz="1600" spc="-10" dirty="0">
                <a:latin typeface="Microsoft Sans Serif"/>
                <a:cs typeface="Microsoft Sans Serif"/>
              </a:rPr>
              <a:t>ы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 </a:t>
            </a:r>
            <a:r>
              <a:rPr sz="1600" spc="-25" dirty="0">
                <a:latin typeface="Microsoft Sans Serif"/>
                <a:cs typeface="Microsoft Sans Serif"/>
              </a:rPr>
              <a:t>местные,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авиа</a:t>
            </a:r>
            <a:r>
              <a:rPr sz="1600" spc="-5" dirty="0">
                <a:latin typeface="Microsoft Sans Serif"/>
                <a:cs typeface="Microsoft Sans Serif"/>
              </a:rPr>
              <a:t> и </a:t>
            </a:r>
            <a:r>
              <a:rPr sz="1600" spc="-35" dirty="0">
                <a:latin typeface="Microsoft Sans Serif"/>
                <a:cs typeface="Microsoft Sans Serif"/>
              </a:rPr>
              <a:t>ж/д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билеты,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визы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страховки.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618" y="-4618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104" y="987678"/>
            <a:ext cx="4242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44980">
              <a:lnSpc>
                <a:spcPct val="100000"/>
              </a:lnSpc>
              <a:spcBef>
                <a:spcPts val="100"/>
              </a:spcBef>
            </a:pPr>
            <a:r>
              <a:rPr sz="2400" b="0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П</a:t>
            </a:r>
            <a:r>
              <a:rPr sz="2400" b="0" spc="10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spc="-40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Ч</a:t>
            </a:r>
            <a:r>
              <a:rPr sz="2400" b="0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lang="ru-RU" sz="2400" b="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r>
              <a:rPr sz="2400" b="0" spc="-1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2400" b="0" spc="-145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2400" b="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ИТ  </a:t>
            </a:r>
            <a:r>
              <a:rPr sz="2400" b="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235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2400" b="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Р</a:t>
            </a:r>
            <a:r>
              <a:rPr sz="2400" b="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Ы</a:t>
            </a:r>
            <a:r>
              <a:rPr sz="2400" b="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ВАТ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Ь</a:t>
            </a:r>
            <a:r>
              <a:rPr sz="2400" b="0" spc="-2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2400" b="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</a:t>
            </a:r>
            <a:r>
              <a:rPr sz="2400" b="0" spc="-120" dirty="0">
                <a:solidFill>
                  <a:srgbClr val="006FC0"/>
                </a:solidFill>
                <a:latin typeface="Microsoft Sans Serif"/>
                <a:cs typeface="Microsoft Sans Serif"/>
              </a:rPr>
              <a:t>Г</a:t>
            </a:r>
            <a:r>
              <a:rPr sz="2400" b="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ЕН</a:t>
            </a:r>
            <a:r>
              <a:rPr sz="2400" b="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2400" b="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2400" b="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076" y="34175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291" y="1961397"/>
            <a:ext cx="8133080" cy="448494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235"/>
              </a:spcBef>
              <a:buFont typeface="Wingdings"/>
              <a:buChar char=""/>
              <a:tabLst>
                <a:tab pos="281305" algn="l"/>
              </a:tabLst>
            </a:pPr>
            <a:r>
              <a:rPr sz="1600" spc="-75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г</a:t>
            </a:r>
            <a:r>
              <a:rPr sz="1600"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й</a:t>
            </a:r>
            <a:r>
              <a:rPr sz="16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р</a:t>
            </a:r>
            <a:r>
              <a:rPr sz="1600" spc="-17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,</a:t>
            </a:r>
            <a:r>
              <a:rPr sz="1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б</a:t>
            </a:r>
            <a:r>
              <a:rPr sz="1600" spc="-10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1600" spc="-75" dirty="0">
                <a:solidFill>
                  <a:srgbClr val="006FC0"/>
                </a:solidFill>
                <a:latin typeface="Microsoft Sans Serif"/>
                <a:cs typeface="Microsoft Sans Serif"/>
              </a:rPr>
              <a:t>ь</a:t>
            </a:r>
            <a:r>
              <a:rPr sz="16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ш</a:t>
            </a:r>
            <a:r>
              <a:rPr sz="16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нв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ци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-80" dirty="0">
                <a:latin typeface="Microsoft Sans Serif"/>
                <a:cs typeface="Microsoft Sans Serif"/>
              </a:rPr>
              <a:t>Про</a:t>
            </a:r>
            <a:r>
              <a:rPr sz="1600" spc="-95" dirty="0">
                <a:latin typeface="Microsoft Sans Serif"/>
                <a:cs typeface="Microsoft Sans Serif"/>
              </a:rPr>
              <a:t>ц</a:t>
            </a:r>
            <a:r>
              <a:rPr sz="1600" spc="-80" dirty="0">
                <a:latin typeface="Microsoft Sans Serif"/>
                <a:cs typeface="Microsoft Sans Serif"/>
              </a:rPr>
              <a:t>е</a:t>
            </a:r>
            <a:r>
              <a:rPr sz="1600" spc="-75" dirty="0">
                <a:latin typeface="Microsoft Sans Serif"/>
                <a:cs typeface="Microsoft Sans Serif"/>
              </a:rPr>
              <a:t>с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-155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о</a:t>
            </a:r>
            <a:r>
              <a:rPr sz="1600" spc="-80" dirty="0">
                <a:latin typeface="Microsoft Sans Serif"/>
                <a:cs typeface="Microsoft Sans Serif"/>
              </a:rPr>
              <a:t>т</a:t>
            </a:r>
            <a:r>
              <a:rPr sz="1600" spc="-180" dirty="0">
                <a:latin typeface="Microsoft Sans Serif"/>
                <a:cs typeface="Microsoft Sans Serif"/>
              </a:rPr>
              <a:t>к</a:t>
            </a:r>
            <a:r>
              <a:rPr sz="1600" spc="-80" dirty="0">
                <a:latin typeface="Microsoft Sans Serif"/>
                <a:cs typeface="Microsoft Sans Serif"/>
              </a:rPr>
              <a:t>р</a:t>
            </a:r>
            <a:r>
              <a:rPr sz="1600" spc="-70" dirty="0">
                <a:latin typeface="Microsoft Sans Serif"/>
                <a:cs typeface="Microsoft Sans Serif"/>
              </a:rPr>
              <a:t>ы</a:t>
            </a:r>
            <a:r>
              <a:rPr sz="1600" spc="-80" dirty="0">
                <a:latin typeface="Microsoft Sans Serif"/>
                <a:cs typeface="Microsoft Sans Serif"/>
              </a:rPr>
              <a:t>т</a:t>
            </a:r>
            <a:r>
              <a:rPr sz="1600" spc="-85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я</a:t>
            </a:r>
            <a:r>
              <a:rPr sz="1600" spc="-130" dirty="0">
                <a:latin typeface="Microsoft Sans Serif"/>
                <a:cs typeface="Microsoft Sans Serif"/>
              </a:rPr>
              <a:t> </a:t>
            </a:r>
            <a:r>
              <a:rPr sz="1600" spc="-145" dirty="0">
                <a:latin typeface="Microsoft Sans Serif"/>
                <a:cs typeface="Microsoft Sans Serif"/>
              </a:rPr>
              <a:t>з</a:t>
            </a:r>
            <a:r>
              <a:rPr sz="1600" spc="-80" dirty="0">
                <a:latin typeface="Microsoft Sans Serif"/>
                <a:cs typeface="Microsoft Sans Serif"/>
              </a:rPr>
              <a:t>а</a:t>
            </a:r>
            <a:r>
              <a:rPr sz="1600" spc="-90" dirty="0">
                <a:latin typeface="Microsoft Sans Serif"/>
                <a:cs typeface="Microsoft Sans Serif"/>
              </a:rPr>
              <a:t>н</a:t>
            </a:r>
            <a:r>
              <a:rPr sz="1600" spc="-85" dirty="0">
                <a:latin typeface="Microsoft Sans Serif"/>
                <a:cs typeface="Microsoft Sans Serif"/>
              </a:rPr>
              <a:t>и</a:t>
            </a:r>
            <a:r>
              <a:rPr sz="1600" spc="-125" dirty="0">
                <a:latin typeface="Microsoft Sans Serif"/>
                <a:cs typeface="Microsoft Sans Serif"/>
              </a:rPr>
              <a:t>м</a:t>
            </a:r>
            <a:r>
              <a:rPr sz="1600" spc="-80" dirty="0">
                <a:latin typeface="Microsoft Sans Serif"/>
                <a:cs typeface="Microsoft Sans Serif"/>
              </a:rPr>
              <a:t>а</a:t>
            </a:r>
            <a:r>
              <a:rPr sz="1600" spc="-125" dirty="0">
                <a:latin typeface="Microsoft Sans Serif"/>
                <a:cs typeface="Microsoft Sans Serif"/>
              </a:rPr>
              <a:t>е</a:t>
            </a:r>
            <a:r>
              <a:rPr sz="1600" spc="-5" dirty="0">
                <a:latin typeface="Microsoft Sans Serif"/>
                <a:cs typeface="Microsoft Sans Serif"/>
              </a:rPr>
              <a:t>т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114" dirty="0" err="1">
                <a:latin typeface="Microsoft Sans Serif"/>
                <a:cs typeface="Microsoft Sans Serif"/>
              </a:rPr>
              <a:t>о</a:t>
            </a:r>
            <a:r>
              <a:rPr sz="1600" spc="-5" dirty="0" err="1">
                <a:latin typeface="Microsoft Sans Serif"/>
                <a:cs typeface="Microsoft Sans Serif"/>
              </a:rPr>
              <a:t>т</a:t>
            </a:r>
            <a:r>
              <a:rPr sz="1600" spc="-125" dirty="0">
                <a:latin typeface="Microsoft Sans Serif"/>
                <a:cs typeface="Microsoft Sans Serif"/>
              </a:rPr>
              <a:t> </a:t>
            </a:r>
            <a:r>
              <a:rPr lang="ru-RU" sz="1600" spc="-75" dirty="0" smtClean="0">
                <a:latin typeface="Microsoft Sans Serif"/>
                <a:cs typeface="Microsoft Sans Serif"/>
              </a:rPr>
              <a:t>25 до 45</a:t>
            </a:r>
            <a:r>
              <a:rPr sz="1600" spc="-130" dirty="0" smtClean="0">
                <a:latin typeface="Microsoft Sans Serif"/>
                <a:cs typeface="Microsoft Sans Serif"/>
              </a:rPr>
              <a:t> </a:t>
            </a:r>
            <a:r>
              <a:rPr lang="ru-RU" sz="1600" spc="-125" dirty="0" smtClean="0">
                <a:latin typeface="Microsoft Sans Serif"/>
                <a:cs typeface="Microsoft Sans Serif"/>
              </a:rPr>
              <a:t>дней</a:t>
            </a:r>
            <a:r>
              <a:rPr sz="1600" spc="-5" dirty="0" smtClean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3943350">
              <a:lnSpc>
                <a:spcPts val="1750"/>
              </a:lnSpc>
              <a:spcBef>
                <a:spcPts val="320"/>
              </a:spcBef>
            </a:pPr>
            <a:r>
              <a:rPr sz="1600" spc="-5" dirty="0">
                <a:latin typeface="Microsoft Sans Serif"/>
                <a:cs typeface="Microsoft Sans Serif"/>
              </a:rPr>
              <a:t>В </a:t>
            </a:r>
            <a:r>
              <a:rPr sz="1600" spc="-60" dirty="0">
                <a:latin typeface="Microsoft Sans Serif"/>
                <a:cs typeface="Microsoft Sans Serif"/>
              </a:rPr>
              <a:t>среднем, </a:t>
            </a:r>
            <a:r>
              <a:rPr sz="1600" spc="-50" dirty="0">
                <a:latin typeface="Microsoft Sans Serif"/>
                <a:cs typeface="Microsoft Sans Serif"/>
              </a:rPr>
              <a:t>для </a:t>
            </a:r>
            <a:r>
              <a:rPr sz="1600" spc="-45" dirty="0">
                <a:latin typeface="Microsoft Sans Serif"/>
                <a:cs typeface="Microsoft Sans Serif"/>
              </a:rPr>
              <a:t>открытия </a:t>
            </a:r>
            <a:r>
              <a:rPr sz="1600" spc="-30" dirty="0">
                <a:latin typeface="Microsoft Sans Serif"/>
                <a:cs typeface="Microsoft Sans Serif"/>
              </a:rPr>
              <a:t>туристического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агентства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инвестиции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0" dirty="0" err="1">
                <a:latin typeface="Microsoft Sans Serif"/>
                <a:cs typeface="Microsoft Sans Serif"/>
              </a:rPr>
              <a:t>составят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lang="ru-RU" sz="1600" spc="-10" dirty="0" smtClean="0">
                <a:latin typeface="Microsoft Sans Serif"/>
                <a:cs typeface="Microsoft Sans Serif"/>
              </a:rPr>
              <a:t>3-4</a:t>
            </a:r>
            <a:r>
              <a:rPr sz="1600" spc="-185" dirty="0" smtClean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млн</a:t>
            </a:r>
            <a:r>
              <a:rPr sz="1600" spc="-17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тенге.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3717925">
              <a:lnSpc>
                <a:spcPts val="1739"/>
              </a:lnSpc>
              <a:spcBef>
                <a:spcPts val="315"/>
              </a:spcBef>
            </a:pP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-17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т</a:t>
            </a:r>
            <a:r>
              <a:rPr sz="1600" spc="-30" dirty="0">
                <a:latin typeface="Microsoft Sans Serif"/>
                <a:cs typeface="Microsoft Sans Serif"/>
              </a:rPr>
              <a:t>а</a:t>
            </a:r>
            <a:r>
              <a:rPr sz="1600" spc="-135" dirty="0">
                <a:latin typeface="Microsoft Sans Serif"/>
                <a:cs typeface="Microsoft Sans Serif"/>
              </a:rPr>
              <a:t>к</a:t>
            </a:r>
            <a:r>
              <a:rPr sz="1600" spc="-35" dirty="0">
                <a:latin typeface="Microsoft Sans Serif"/>
                <a:cs typeface="Microsoft Sans Serif"/>
              </a:rPr>
              <a:t>и</a:t>
            </a:r>
            <a:r>
              <a:rPr sz="1600" spc="-75" dirty="0">
                <a:latin typeface="Microsoft Sans Serif"/>
                <a:cs typeface="Microsoft Sans Serif"/>
              </a:rPr>
              <a:t>м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и</a:t>
            </a:r>
            <a:r>
              <a:rPr sz="1600" spc="-40" dirty="0">
                <a:latin typeface="Microsoft Sans Serif"/>
                <a:cs typeface="Microsoft Sans Serif"/>
              </a:rPr>
              <a:t>нв</a:t>
            </a:r>
            <a:r>
              <a:rPr sz="1600" spc="-30" dirty="0">
                <a:latin typeface="Microsoft Sans Serif"/>
                <a:cs typeface="Microsoft Sans Serif"/>
              </a:rPr>
              <a:t>е</a:t>
            </a:r>
            <a:r>
              <a:rPr sz="1600" spc="-25" dirty="0">
                <a:latin typeface="Microsoft Sans Serif"/>
                <a:cs typeface="Microsoft Sans Serif"/>
              </a:rPr>
              <a:t>с</a:t>
            </a:r>
            <a:r>
              <a:rPr sz="1600" spc="-30" dirty="0">
                <a:latin typeface="Microsoft Sans Serif"/>
                <a:cs typeface="Microsoft Sans Serif"/>
              </a:rPr>
              <a:t>т</a:t>
            </a:r>
            <a:r>
              <a:rPr sz="1600" spc="-35" dirty="0">
                <a:latin typeface="Microsoft Sans Serif"/>
                <a:cs typeface="Microsoft Sans Serif"/>
              </a:rPr>
              <a:t>ици</a:t>
            </a:r>
            <a:r>
              <a:rPr sz="1600" spc="-30" dirty="0">
                <a:latin typeface="Microsoft Sans Serif"/>
                <a:cs typeface="Microsoft Sans Serif"/>
              </a:rPr>
              <a:t>я</a:t>
            </a:r>
            <a:r>
              <a:rPr sz="1600" spc="-75" dirty="0">
                <a:latin typeface="Microsoft Sans Serif"/>
                <a:cs typeface="Microsoft Sans Serif"/>
              </a:rPr>
              <a:t>м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</a:t>
            </a:r>
            <a:r>
              <a:rPr sz="1600" spc="15" dirty="0">
                <a:latin typeface="Microsoft Sans Serif"/>
                <a:cs typeface="Microsoft Sans Serif"/>
              </a:rPr>
              <a:t>л</a:t>
            </a:r>
            <a:r>
              <a:rPr sz="1600" spc="-30" dirty="0">
                <a:latin typeface="Microsoft Sans Serif"/>
                <a:cs typeface="Microsoft Sans Serif"/>
              </a:rPr>
              <a:t>о</a:t>
            </a:r>
            <a:r>
              <a:rPr sz="1600" spc="-85" dirty="0">
                <a:latin typeface="Microsoft Sans Serif"/>
                <a:cs typeface="Microsoft Sans Serif"/>
              </a:rPr>
              <a:t>ж</a:t>
            </a:r>
            <a:r>
              <a:rPr sz="1600" spc="-3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н</a:t>
            </a:r>
            <a:r>
              <a:rPr sz="1600" spc="-125" dirty="0">
                <a:latin typeface="Microsoft Sans Serif"/>
                <a:cs typeface="Microsoft Sans Serif"/>
              </a:rPr>
              <a:t>а</a:t>
            </a:r>
            <a:r>
              <a:rPr sz="1600" spc="-114" dirty="0">
                <a:latin typeface="Microsoft Sans Serif"/>
                <a:cs typeface="Microsoft Sans Serif"/>
              </a:rPr>
              <a:t>ч</a:t>
            </a:r>
            <a:r>
              <a:rPr sz="1600" spc="-125" dirty="0">
                <a:latin typeface="Microsoft Sans Serif"/>
                <a:cs typeface="Microsoft Sans Serif"/>
              </a:rPr>
              <a:t>а</a:t>
            </a:r>
            <a:r>
              <a:rPr sz="1600" spc="-80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ь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к</a:t>
            </a:r>
            <a:r>
              <a:rPr sz="1600" spc="5" dirty="0">
                <a:latin typeface="Microsoft Sans Serif"/>
                <a:cs typeface="Microsoft Sans Serif"/>
              </a:rPr>
              <a:t>а</a:t>
            </a:r>
            <a:r>
              <a:rPr sz="1600" spc="-85" dirty="0">
                <a:latin typeface="Microsoft Sans Serif"/>
                <a:cs typeface="Microsoft Sans Serif"/>
              </a:rPr>
              <a:t>к</a:t>
            </a:r>
            <a:r>
              <a:rPr sz="1600" spc="5" dirty="0">
                <a:latin typeface="Microsoft Sans Serif"/>
                <a:cs typeface="Microsoft Sans Serif"/>
              </a:rPr>
              <a:t>о</a:t>
            </a:r>
            <a:r>
              <a:rPr sz="1600" spc="10" dirty="0">
                <a:latin typeface="Microsoft Sans Serif"/>
                <a:cs typeface="Microsoft Sans Serif"/>
              </a:rPr>
              <a:t>й</a:t>
            </a: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-5" dirty="0">
                <a:latin typeface="Microsoft Sans Serif"/>
                <a:cs typeface="Microsoft Sans Serif"/>
              </a:rPr>
              <a:t>то  </a:t>
            </a:r>
            <a:r>
              <a:rPr sz="1600" spc="-15" dirty="0">
                <a:latin typeface="Microsoft Sans Serif"/>
                <a:cs typeface="Microsoft Sans Serif"/>
              </a:rPr>
              <a:t>д</a:t>
            </a:r>
            <a:r>
              <a:rPr sz="1600" spc="-30" dirty="0">
                <a:latin typeface="Microsoft Sans Serif"/>
                <a:cs typeface="Microsoft Sans Serif"/>
              </a:rPr>
              <a:t>р</a:t>
            </a:r>
            <a:r>
              <a:rPr sz="1600" spc="-40" dirty="0">
                <a:latin typeface="Microsoft Sans Serif"/>
                <a:cs typeface="Microsoft Sans Serif"/>
              </a:rPr>
              <a:t>у</a:t>
            </a:r>
            <a:r>
              <a:rPr sz="1600" spc="-80" dirty="0">
                <a:latin typeface="Microsoft Sans Serif"/>
                <a:cs typeface="Microsoft Sans Serif"/>
              </a:rPr>
              <a:t>г</a:t>
            </a:r>
            <a:r>
              <a:rPr sz="1600" spc="-20" dirty="0">
                <a:latin typeface="Microsoft Sans Serif"/>
                <a:cs typeface="Microsoft Sans Serif"/>
              </a:rPr>
              <a:t>о</a:t>
            </a:r>
            <a:r>
              <a:rPr sz="1600" spc="-5" dirty="0">
                <a:latin typeface="Microsoft Sans Serif"/>
                <a:cs typeface="Microsoft Sans Serif"/>
              </a:rPr>
              <a:t>й</a:t>
            </a:r>
            <a:r>
              <a:rPr sz="1600" spc="-15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би</a:t>
            </a:r>
            <a:r>
              <a:rPr sz="1600" spc="-95" dirty="0">
                <a:latin typeface="Microsoft Sans Serif"/>
                <a:cs typeface="Microsoft Sans Serif"/>
              </a:rPr>
              <a:t>з</a:t>
            </a:r>
            <a:r>
              <a:rPr sz="1600" spc="-40" dirty="0">
                <a:latin typeface="Microsoft Sans Serif"/>
                <a:cs typeface="Microsoft Sans Serif"/>
              </a:rPr>
              <a:t>н</a:t>
            </a:r>
            <a:r>
              <a:rPr sz="1600" spc="-30" dirty="0">
                <a:latin typeface="Microsoft Sans Serif"/>
                <a:cs typeface="Microsoft Sans Serif"/>
              </a:rPr>
              <a:t>е</a:t>
            </a:r>
            <a:r>
              <a:rPr sz="1600" spc="-25" dirty="0">
                <a:latin typeface="Microsoft Sans Serif"/>
                <a:cs typeface="Microsoft Sans Serif"/>
              </a:rPr>
              <a:t>с</a:t>
            </a:r>
            <a:r>
              <a:rPr sz="1600" spc="-5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280670" indent="-268605">
              <a:lnSpc>
                <a:spcPct val="100000"/>
              </a:lnSpc>
              <a:buFont typeface="Wingdings"/>
              <a:buChar char=""/>
              <a:tabLst>
                <a:tab pos="281305" algn="l"/>
              </a:tabLst>
            </a:pP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Интересный</a:t>
            </a: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бизнес.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3232785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У</a:t>
            </a:r>
            <a:r>
              <a:rPr sz="1600" spc="18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Вас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будет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возможность</a:t>
            </a:r>
            <a:r>
              <a:rPr sz="1600" spc="17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ездить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изучать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разные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страны,</a:t>
            </a:r>
            <a:r>
              <a:rPr sz="1600" spc="14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курорты,</a:t>
            </a:r>
            <a:r>
              <a:rPr sz="1600" spc="17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отели</a:t>
            </a:r>
            <a:r>
              <a:rPr sz="1600" spc="17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гораздо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чаще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дешевле.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280670" indent="-26860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81305" algn="l"/>
              </a:tabLst>
            </a:pP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Отсутствие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риска.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0" dirty="0">
                <a:latin typeface="Microsoft Sans Serif"/>
                <a:cs typeface="Microsoft Sans Serif"/>
              </a:rPr>
              <a:t>Вы</a:t>
            </a:r>
            <a:r>
              <a:rPr sz="1600" spc="-16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практически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ничем</a:t>
            </a:r>
            <a:r>
              <a:rPr sz="1600" spc="-25" dirty="0">
                <a:latin typeface="Microsoft Sans Serif"/>
                <a:cs typeface="Microsoft Sans Serif"/>
              </a:rPr>
              <a:t> не </a:t>
            </a:r>
            <a:r>
              <a:rPr sz="1600" spc="-45" dirty="0">
                <a:latin typeface="Microsoft Sans Serif"/>
                <a:cs typeface="Microsoft Sans Serif"/>
              </a:rPr>
              <a:t>рискуете.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-13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основном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ваши</a:t>
            </a:r>
            <a:r>
              <a:rPr sz="1600" spc="-1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инвестиции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приходятся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на</a:t>
            </a:r>
            <a:r>
              <a:rPr sz="1600" spc="-125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мебель,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60" dirty="0">
                <a:latin typeface="Microsoft Sans Serif"/>
                <a:cs typeface="Microsoft Sans Serif"/>
              </a:rPr>
              <a:t>компьютеры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оргтехнику.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Microsoft Sans Serif"/>
              <a:cs typeface="Microsoft Sans Serif"/>
            </a:endParaRPr>
          </a:p>
          <a:p>
            <a:pPr marL="297180" indent="-28511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7815" algn="l"/>
              </a:tabLst>
            </a:pP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Прибыльный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бизнес.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237490">
              <a:lnSpc>
                <a:spcPct val="100600"/>
              </a:lnSpc>
              <a:spcBef>
                <a:spcPts val="10"/>
              </a:spcBef>
            </a:pPr>
            <a:r>
              <a:rPr sz="1600" spc="-40" dirty="0" err="1">
                <a:latin typeface="Microsoft Sans Serif"/>
                <a:cs typeface="Microsoft Sans Serif"/>
              </a:rPr>
              <a:t>Окупаемость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lang="ru-RU" sz="1600" spc="-35" dirty="0" smtClean="0">
                <a:latin typeface="Microsoft Sans Serif"/>
                <a:cs typeface="Microsoft Sans Serif"/>
              </a:rPr>
              <a:t>порядка</a:t>
            </a:r>
            <a:r>
              <a:rPr sz="1600" dirty="0" smtClean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6-ти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месяцев.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Прибыль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у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годичного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успешного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агентства,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среднем,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1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млн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тенге.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047" y="341756"/>
            <a:ext cx="3384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91" y="2587497"/>
            <a:ext cx="4910455" cy="391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3925">
              <a:lnSpc>
                <a:spcPct val="100000"/>
              </a:lnSpc>
              <a:spcBef>
                <a:spcPts val="100"/>
              </a:spcBef>
            </a:pPr>
            <a:r>
              <a:rPr sz="1500" spc="-114" dirty="0">
                <a:latin typeface="Microsoft Sans Serif"/>
                <a:cs typeface="Microsoft Sans Serif"/>
              </a:rPr>
              <a:t>Т</a:t>
            </a:r>
            <a:r>
              <a:rPr sz="1500" spc="-55" dirty="0">
                <a:latin typeface="Microsoft Sans Serif"/>
                <a:cs typeface="Microsoft Sans Serif"/>
              </a:rPr>
              <a:t>у</a:t>
            </a:r>
            <a:r>
              <a:rPr sz="1500" spc="-20" dirty="0">
                <a:latin typeface="Microsoft Sans Serif"/>
                <a:cs typeface="Microsoft Sans Serif"/>
              </a:rPr>
              <a:t>р</a:t>
            </a:r>
            <a:r>
              <a:rPr sz="1500" spc="-30" dirty="0">
                <a:latin typeface="Microsoft Sans Serif"/>
                <a:cs typeface="Microsoft Sans Serif"/>
              </a:rPr>
              <a:t>и</a:t>
            </a:r>
            <a:r>
              <a:rPr sz="1500" spc="-20" dirty="0">
                <a:latin typeface="Microsoft Sans Serif"/>
                <a:cs typeface="Microsoft Sans Serif"/>
              </a:rPr>
              <a:t>с</a:t>
            </a:r>
            <a:r>
              <a:rPr sz="1500" spc="-30" dirty="0">
                <a:latin typeface="Microsoft Sans Serif"/>
                <a:cs typeface="Microsoft Sans Serif"/>
              </a:rPr>
              <a:t>ти</a:t>
            </a:r>
            <a:r>
              <a:rPr sz="1500" spc="-50" dirty="0">
                <a:latin typeface="Microsoft Sans Serif"/>
                <a:cs typeface="Microsoft Sans Serif"/>
              </a:rPr>
              <a:t>ч</a:t>
            </a:r>
            <a:r>
              <a:rPr sz="1500" spc="-20" dirty="0">
                <a:latin typeface="Microsoft Sans Serif"/>
                <a:cs typeface="Microsoft Sans Serif"/>
              </a:rPr>
              <a:t>ес</a:t>
            </a:r>
            <a:r>
              <a:rPr sz="1500" spc="-85" dirty="0">
                <a:latin typeface="Microsoft Sans Serif"/>
                <a:cs typeface="Microsoft Sans Serif"/>
              </a:rPr>
              <a:t>к</a:t>
            </a:r>
            <a:r>
              <a:rPr sz="1500" spc="-20" dirty="0">
                <a:latin typeface="Microsoft Sans Serif"/>
                <a:cs typeface="Microsoft Sans Serif"/>
              </a:rPr>
              <a:t>а</a:t>
            </a:r>
            <a:r>
              <a:rPr sz="1500" spc="-5" dirty="0">
                <a:latin typeface="Microsoft Sans Serif"/>
                <a:cs typeface="Microsoft Sans Serif"/>
              </a:rPr>
              <a:t>я</a:t>
            </a:r>
            <a:r>
              <a:rPr sz="1500" spc="-105" dirty="0">
                <a:latin typeface="Microsoft Sans Serif"/>
                <a:cs typeface="Microsoft Sans Serif"/>
              </a:rPr>
              <a:t> к</a:t>
            </a:r>
            <a:r>
              <a:rPr sz="1500" spc="-20" dirty="0">
                <a:latin typeface="Microsoft Sans Serif"/>
                <a:cs typeface="Microsoft Sans Serif"/>
              </a:rPr>
              <a:t>о</a:t>
            </a:r>
            <a:r>
              <a:rPr sz="1500" spc="-65" dirty="0">
                <a:latin typeface="Microsoft Sans Serif"/>
                <a:cs typeface="Microsoft Sans Serif"/>
              </a:rPr>
              <a:t>м</a:t>
            </a:r>
            <a:r>
              <a:rPr sz="1500" spc="-50" dirty="0">
                <a:latin typeface="Microsoft Sans Serif"/>
                <a:cs typeface="Microsoft Sans Serif"/>
              </a:rPr>
              <a:t>п</a:t>
            </a:r>
            <a:r>
              <a:rPr sz="1500" spc="-20" dirty="0">
                <a:latin typeface="Microsoft Sans Serif"/>
                <a:cs typeface="Microsoft Sans Serif"/>
              </a:rPr>
              <a:t>а</a:t>
            </a:r>
            <a:r>
              <a:rPr sz="1500" spc="-35" dirty="0">
                <a:latin typeface="Microsoft Sans Serif"/>
                <a:cs typeface="Microsoft Sans Serif"/>
              </a:rPr>
              <a:t>н</a:t>
            </a:r>
            <a:r>
              <a:rPr sz="1500" spc="-30" dirty="0">
                <a:latin typeface="Microsoft Sans Serif"/>
                <a:cs typeface="Microsoft Sans Serif"/>
              </a:rPr>
              <a:t>и</a:t>
            </a:r>
            <a:r>
              <a:rPr sz="1500" spc="-5" dirty="0">
                <a:latin typeface="Microsoft Sans Serif"/>
                <a:cs typeface="Microsoft Sans Serif"/>
              </a:rPr>
              <a:t>я</a:t>
            </a:r>
            <a:r>
              <a:rPr sz="1500" spc="-95" dirty="0"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</a:t>
            </a:r>
            <a:r>
              <a:rPr sz="15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б</a:t>
            </a:r>
            <a:r>
              <a:rPr sz="1500" spc="-8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5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5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1500" spc="-95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50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500" spc="-1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500" spc="-8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06FC0"/>
                </a:solidFill>
                <a:latin typeface="Microsoft Sans Serif"/>
                <a:cs typeface="Microsoft Sans Serif"/>
              </a:rPr>
              <a:t>200</a:t>
            </a:r>
            <a:r>
              <a:rPr sz="1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4</a:t>
            </a:r>
            <a:r>
              <a:rPr sz="1500" spc="-10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500" spc="-125" dirty="0">
                <a:solidFill>
                  <a:srgbClr val="006FC0"/>
                </a:solidFill>
                <a:latin typeface="Microsoft Sans Serif"/>
                <a:cs typeface="Microsoft Sans Serif"/>
              </a:rPr>
              <a:t>г</a:t>
            </a:r>
            <a:r>
              <a:rPr sz="1500" spc="-9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5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д</a:t>
            </a:r>
            <a:r>
              <a:rPr sz="15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sz="1500" dirty="0">
                <a:solidFill>
                  <a:srgbClr val="006FC0"/>
                </a:solidFill>
                <a:latin typeface="Microsoft Sans Serif"/>
                <a:cs typeface="Microsoft Sans Serif"/>
              </a:rPr>
              <a:t>.  </a:t>
            </a:r>
            <a:r>
              <a:rPr sz="1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</a:t>
            </a:r>
            <a:r>
              <a:rPr sz="1500" spc="-1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500" spc="-105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5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тя</a:t>
            </a:r>
            <a:r>
              <a:rPr sz="15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б</a:t>
            </a:r>
            <a:r>
              <a:rPr sz="15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р</a:t>
            </a:r>
            <a:r>
              <a:rPr sz="1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я</a:t>
            </a:r>
            <a:r>
              <a:rPr sz="15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200</a:t>
            </a:r>
            <a:r>
              <a:rPr sz="1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8</a:t>
            </a:r>
            <a:r>
              <a:rPr sz="15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500" spc="-110" dirty="0">
                <a:latin typeface="Microsoft Sans Serif"/>
                <a:cs typeface="Microsoft Sans Serif"/>
              </a:rPr>
              <a:t>г</a:t>
            </a:r>
            <a:r>
              <a:rPr sz="1500" spc="-80" dirty="0">
                <a:latin typeface="Microsoft Sans Serif"/>
                <a:cs typeface="Microsoft Sans Serif"/>
              </a:rPr>
              <a:t>о</a:t>
            </a:r>
            <a:r>
              <a:rPr sz="1500" spc="-50" dirty="0">
                <a:latin typeface="Microsoft Sans Serif"/>
                <a:cs typeface="Microsoft Sans Serif"/>
              </a:rPr>
              <a:t>д</a:t>
            </a:r>
            <a:r>
              <a:rPr sz="1500" dirty="0">
                <a:latin typeface="Microsoft Sans Serif"/>
                <a:cs typeface="Microsoft Sans Serif"/>
              </a:rPr>
              <a:t>а</a:t>
            </a:r>
            <a:r>
              <a:rPr sz="1500" spc="-85" dirty="0">
                <a:latin typeface="Microsoft Sans Serif"/>
                <a:cs typeface="Microsoft Sans Serif"/>
              </a:rPr>
              <a:t> </a:t>
            </a:r>
            <a:r>
              <a:rPr sz="1500" spc="-105" dirty="0">
                <a:latin typeface="Microsoft Sans Serif"/>
                <a:cs typeface="Microsoft Sans Serif"/>
              </a:rPr>
              <a:t>к</a:t>
            </a:r>
            <a:r>
              <a:rPr sz="1500" spc="-20" dirty="0">
                <a:latin typeface="Microsoft Sans Serif"/>
                <a:cs typeface="Microsoft Sans Serif"/>
              </a:rPr>
              <a:t>о</a:t>
            </a:r>
            <a:r>
              <a:rPr sz="1500" spc="-65" dirty="0">
                <a:latin typeface="Microsoft Sans Serif"/>
                <a:cs typeface="Microsoft Sans Serif"/>
              </a:rPr>
              <a:t>м</a:t>
            </a:r>
            <a:r>
              <a:rPr sz="1500" spc="-50" dirty="0">
                <a:latin typeface="Microsoft Sans Serif"/>
                <a:cs typeface="Microsoft Sans Serif"/>
              </a:rPr>
              <a:t>п</a:t>
            </a:r>
            <a:r>
              <a:rPr sz="1500" spc="-20" dirty="0">
                <a:latin typeface="Microsoft Sans Serif"/>
                <a:cs typeface="Microsoft Sans Serif"/>
              </a:rPr>
              <a:t>а</a:t>
            </a:r>
            <a:r>
              <a:rPr sz="1500" spc="-35" dirty="0">
                <a:latin typeface="Microsoft Sans Serif"/>
                <a:cs typeface="Microsoft Sans Serif"/>
              </a:rPr>
              <a:t>н</a:t>
            </a:r>
            <a:r>
              <a:rPr sz="1500" spc="-30" dirty="0">
                <a:latin typeface="Microsoft Sans Serif"/>
                <a:cs typeface="Microsoft Sans Serif"/>
              </a:rPr>
              <a:t>и</a:t>
            </a:r>
            <a:r>
              <a:rPr sz="1500" spc="95" dirty="0">
                <a:latin typeface="Microsoft Sans Serif"/>
                <a:cs typeface="Microsoft Sans Serif"/>
              </a:rPr>
              <a:t>я</a:t>
            </a:r>
            <a:r>
              <a:rPr sz="1500" spc="-120" dirty="0">
                <a:latin typeface="Microsoft Sans Serif"/>
                <a:cs typeface="Microsoft Sans Serif"/>
              </a:rPr>
              <a:t>з</a:t>
            </a:r>
            <a:r>
              <a:rPr sz="1500" spc="-45" dirty="0">
                <a:latin typeface="Microsoft Sans Serif"/>
                <a:cs typeface="Microsoft Sans Serif"/>
              </a:rPr>
              <a:t>а</a:t>
            </a:r>
            <a:r>
              <a:rPr sz="1500" spc="-70" dirty="0">
                <a:latin typeface="Microsoft Sans Serif"/>
                <a:cs typeface="Microsoft Sans Serif"/>
              </a:rPr>
              <a:t>п</a:t>
            </a:r>
            <a:r>
              <a:rPr sz="1500" spc="-80" dirty="0">
                <a:latin typeface="Microsoft Sans Serif"/>
                <a:cs typeface="Microsoft Sans Serif"/>
              </a:rPr>
              <a:t>у</a:t>
            </a:r>
            <a:r>
              <a:rPr sz="1500" spc="-45" dirty="0">
                <a:latin typeface="Microsoft Sans Serif"/>
                <a:cs typeface="Microsoft Sans Serif"/>
              </a:rPr>
              <a:t>с</a:t>
            </a:r>
            <a:r>
              <a:rPr sz="1500" spc="-55" dirty="0">
                <a:latin typeface="Microsoft Sans Serif"/>
                <a:cs typeface="Microsoft Sans Serif"/>
              </a:rPr>
              <a:t>ти</a:t>
            </a:r>
            <a:r>
              <a:rPr sz="1500" spc="-35" dirty="0">
                <a:latin typeface="Microsoft Sans Serif"/>
                <a:cs typeface="Microsoft Sans Serif"/>
              </a:rPr>
              <a:t>л</a:t>
            </a:r>
            <a:r>
              <a:rPr sz="1500" dirty="0">
                <a:latin typeface="Microsoft Sans Serif"/>
                <a:cs typeface="Microsoft Sans Serif"/>
              </a:rPr>
              <a:t>а  </a:t>
            </a:r>
            <a:r>
              <a:rPr sz="1500" spc="-60" dirty="0">
                <a:latin typeface="Microsoft Sans Serif"/>
                <a:cs typeface="Microsoft Sans Serif"/>
              </a:rPr>
              <a:t>франчайзинговый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проект</a:t>
            </a:r>
            <a:r>
              <a:rPr sz="1500" spc="55" dirty="0">
                <a:latin typeface="Microsoft Sans Serif"/>
                <a:cs typeface="Microsoft Sans Serif"/>
              </a:rPr>
              <a:t> </a:t>
            </a:r>
            <a:r>
              <a:rPr sz="1500" spc="-30" dirty="0">
                <a:latin typeface="Microsoft Sans Serif"/>
                <a:cs typeface="Microsoft Sans Serif"/>
              </a:rPr>
              <a:t>«Поехали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-30" dirty="0">
                <a:latin typeface="Microsoft Sans Serif"/>
                <a:cs typeface="Microsoft Sans Serif"/>
              </a:rPr>
              <a:t>снами».</a:t>
            </a:r>
            <a:endParaRPr sz="1500">
              <a:latin typeface="Microsoft Sans Serif"/>
              <a:cs typeface="Microsoft Sans Serif"/>
            </a:endParaRPr>
          </a:p>
          <a:p>
            <a:pPr marL="12700" marR="125095">
              <a:lnSpc>
                <a:spcPct val="100000"/>
              </a:lnSpc>
            </a:pPr>
            <a:r>
              <a:rPr sz="1500" spc="-15" dirty="0">
                <a:latin typeface="Microsoft Sans Serif"/>
                <a:cs typeface="Microsoft Sans Serif"/>
              </a:rPr>
              <a:t>О</a:t>
            </a:r>
            <a:r>
              <a:rPr sz="1500" dirty="0">
                <a:latin typeface="Microsoft Sans Serif"/>
                <a:cs typeface="Microsoft Sans Serif"/>
              </a:rPr>
              <a:t>с</a:t>
            </a:r>
            <a:r>
              <a:rPr sz="1500" spc="-10" dirty="0">
                <a:latin typeface="Microsoft Sans Serif"/>
                <a:cs typeface="Microsoft Sans Serif"/>
              </a:rPr>
              <a:t>о</a:t>
            </a:r>
            <a:r>
              <a:rPr sz="1500" spc="-25" dirty="0">
                <a:latin typeface="Microsoft Sans Serif"/>
                <a:cs typeface="Microsoft Sans Serif"/>
              </a:rPr>
              <a:t>б</a:t>
            </a:r>
            <a:r>
              <a:rPr sz="1500" spc="-10" dirty="0">
                <a:latin typeface="Microsoft Sans Serif"/>
                <a:cs typeface="Microsoft Sans Serif"/>
              </a:rPr>
              <a:t>е</a:t>
            </a:r>
            <a:r>
              <a:rPr sz="1500" spc="-25" dirty="0">
                <a:latin typeface="Microsoft Sans Serif"/>
                <a:cs typeface="Microsoft Sans Serif"/>
              </a:rPr>
              <a:t>нн</a:t>
            </a:r>
            <a:r>
              <a:rPr sz="1500" spc="-20" dirty="0">
                <a:latin typeface="Microsoft Sans Serif"/>
                <a:cs typeface="Microsoft Sans Serif"/>
              </a:rPr>
              <a:t>ос</a:t>
            </a:r>
            <a:r>
              <a:rPr sz="1500" spc="-15" dirty="0">
                <a:latin typeface="Microsoft Sans Serif"/>
                <a:cs typeface="Microsoft Sans Serif"/>
              </a:rPr>
              <a:t>т</a:t>
            </a:r>
            <a:r>
              <a:rPr sz="1500" spc="-5" dirty="0">
                <a:latin typeface="Microsoft Sans Serif"/>
                <a:cs typeface="Microsoft Sans Serif"/>
              </a:rPr>
              <a:t>ь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-35" dirty="0">
                <a:latin typeface="Microsoft Sans Serif"/>
                <a:cs typeface="Microsoft Sans Serif"/>
              </a:rPr>
              <a:t>п</a:t>
            </a:r>
            <a:r>
              <a:rPr sz="1500" spc="-10" dirty="0">
                <a:latin typeface="Microsoft Sans Serif"/>
                <a:cs typeface="Microsoft Sans Serif"/>
              </a:rPr>
              <a:t>рое</a:t>
            </a:r>
            <a:r>
              <a:rPr sz="1500" spc="-50" dirty="0">
                <a:latin typeface="Microsoft Sans Serif"/>
                <a:cs typeface="Microsoft Sans Serif"/>
              </a:rPr>
              <a:t>к</a:t>
            </a:r>
            <a:r>
              <a:rPr sz="1500" spc="-70" dirty="0">
                <a:latin typeface="Microsoft Sans Serif"/>
                <a:cs typeface="Microsoft Sans Serif"/>
              </a:rPr>
              <a:t>т</a:t>
            </a:r>
            <a:r>
              <a:rPr sz="1500" dirty="0">
                <a:latin typeface="Microsoft Sans Serif"/>
                <a:cs typeface="Microsoft Sans Serif"/>
              </a:rPr>
              <a:t>а</a:t>
            </a:r>
            <a:r>
              <a:rPr sz="1500" spc="-30" dirty="0">
                <a:latin typeface="Microsoft Sans Serif"/>
                <a:cs typeface="Microsoft Sans Serif"/>
              </a:rPr>
              <a:t> </a:t>
            </a:r>
            <a:r>
              <a:rPr sz="1500" spc="-120" dirty="0">
                <a:latin typeface="Microsoft Sans Serif"/>
                <a:cs typeface="Microsoft Sans Serif"/>
              </a:rPr>
              <a:t>з</a:t>
            </a:r>
            <a:r>
              <a:rPr sz="1500" spc="-45" dirty="0">
                <a:latin typeface="Microsoft Sans Serif"/>
                <a:cs typeface="Microsoft Sans Serif"/>
              </a:rPr>
              <a:t>а</a:t>
            </a:r>
            <a:r>
              <a:rPr sz="1500" spc="-130" dirty="0">
                <a:latin typeface="Microsoft Sans Serif"/>
                <a:cs typeface="Microsoft Sans Serif"/>
              </a:rPr>
              <a:t>к</a:t>
            </a:r>
            <a:r>
              <a:rPr sz="1500" spc="-35" dirty="0">
                <a:latin typeface="Microsoft Sans Serif"/>
                <a:cs typeface="Microsoft Sans Serif"/>
              </a:rPr>
              <a:t>л</a:t>
            </a:r>
            <a:r>
              <a:rPr sz="1500" spc="-80" dirty="0">
                <a:latin typeface="Microsoft Sans Serif"/>
                <a:cs typeface="Microsoft Sans Serif"/>
              </a:rPr>
              <a:t>ю</a:t>
            </a:r>
            <a:r>
              <a:rPr sz="1500" spc="-70" dirty="0">
                <a:latin typeface="Microsoft Sans Serif"/>
                <a:cs typeface="Microsoft Sans Serif"/>
              </a:rPr>
              <a:t>ч</a:t>
            </a:r>
            <a:r>
              <a:rPr sz="1500" spc="-45" dirty="0">
                <a:latin typeface="Microsoft Sans Serif"/>
                <a:cs typeface="Microsoft Sans Serif"/>
              </a:rPr>
              <a:t>а</a:t>
            </a:r>
            <a:r>
              <a:rPr sz="1500" spc="-95" dirty="0">
                <a:latin typeface="Microsoft Sans Serif"/>
                <a:cs typeface="Microsoft Sans Serif"/>
              </a:rPr>
              <a:t>е</a:t>
            </a:r>
            <a:r>
              <a:rPr sz="1500" spc="-65" dirty="0">
                <a:latin typeface="Microsoft Sans Serif"/>
                <a:cs typeface="Microsoft Sans Serif"/>
              </a:rPr>
              <a:t>т</a:t>
            </a:r>
            <a:r>
              <a:rPr sz="1500" spc="-45" dirty="0">
                <a:latin typeface="Microsoft Sans Serif"/>
                <a:cs typeface="Microsoft Sans Serif"/>
              </a:rPr>
              <a:t>с</a:t>
            </a:r>
            <a:r>
              <a:rPr sz="1500" spc="-5" dirty="0">
                <a:latin typeface="Microsoft Sans Serif"/>
                <a:cs typeface="Microsoft Sans Serif"/>
              </a:rPr>
              <a:t>я</a:t>
            </a:r>
            <a:r>
              <a:rPr sz="1500" spc="-4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в</a:t>
            </a:r>
            <a:r>
              <a:rPr sz="1500" spc="-95" dirty="0">
                <a:latin typeface="Microsoft Sans Serif"/>
                <a:cs typeface="Microsoft Sans Serif"/>
              </a:rPr>
              <a:t> </a:t>
            </a:r>
            <a:r>
              <a:rPr sz="1500" spc="-65" dirty="0">
                <a:latin typeface="Microsoft Sans Serif"/>
                <a:cs typeface="Microsoft Sans Serif"/>
              </a:rPr>
              <a:t>т</a:t>
            </a:r>
            <a:r>
              <a:rPr sz="1500" spc="-45" dirty="0">
                <a:latin typeface="Microsoft Sans Serif"/>
                <a:cs typeface="Microsoft Sans Serif"/>
              </a:rPr>
              <a:t>о</a:t>
            </a:r>
            <a:r>
              <a:rPr sz="1500" spc="-90" dirty="0">
                <a:latin typeface="Microsoft Sans Serif"/>
                <a:cs typeface="Microsoft Sans Serif"/>
              </a:rPr>
              <a:t>м</a:t>
            </a:r>
            <a:r>
              <a:rPr sz="1500" dirty="0">
                <a:latin typeface="Microsoft Sans Serif"/>
                <a:cs typeface="Microsoft Sans Serif"/>
              </a:rPr>
              <a:t>,</a:t>
            </a:r>
            <a:r>
              <a:rPr sz="1500" spc="-75" dirty="0">
                <a:latin typeface="Microsoft Sans Serif"/>
                <a:cs typeface="Microsoft Sans Serif"/>
              </a:rPr>
              <a:t> </a:t>
            </a:r>
            <a:r>
              <a:rPr sz="1500" spc="-50" dirty="0">
                <a:latin typeface="Microsoft Sans Serif"/>
                <a:cs typeface="Microsoft Sans Serif"/>
              </a:rPr>
              <a:t>ч</a:t>
            </a:r>
            <a:r>
              <a:rPr sz="1500" spc="-40" dirty="0">
                <a:latin typeface="Microsoft Sans Serif"/>
                <a:cs typeface="Microsoft Sans Serif"/>
              </a:rPr>
              <a:t>т</a:t>
            </a:r>
            <a:r>
              <a:rPr sz="1500" dirty="0">
                <a:latin typeface="Microsoft Sans Serif"/>
                <a:cs typeface="Microsoft Sans Serif"/>
              </a:rPr>
              <a:t>о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-140" dirty="0">
                <a:latin typeface="Microsoft Sans Serif"/>
                <a:cs typeface="Microsoft Sans Serif"/>
              </a:rPr>
              <a:t>м</a:t>
            </a:r>
            <a:r>
              <a:rPr sz="1500" dirty="0">
                <a:latin typeface="Microsoft Sans Serif"/>
                <a:cs typeface="Microsoft Sans Serif"/>
              </a:rPr>
              <a:t>ы</a:t>
            </a:r>
            <a:r>
              <a:rPr sz="1500" spc="-170" dirty="0">
                <a:latin typeface="Microsoft Sans Serif"/>
                <a:cs typeface="Microsoft Sans Serif"/>
              </a:rPr>
              <a:t> </a:t>
            </a:r>
            <a:r>
              <a:rPr sz="1500" spc="-100" dirty="0">
                <a:latin typeface="Microsoft Sans Serif"/>
                <a:cs typeface="Microsoft Sans Serif"/>
              </a:rPr>
              <a:t>г</a:t>
            </a:r>
            <a:r>
              <a:rPr sz="1500" spc="-70" dirty="0">
                <a:latin typeface="Microsoft Sans Serif"/>
                <a:cs typeface="Microsoft Sans Serif"/>
              </a:rPr>
              <a:t>о</a:t>
            </a:r>
            <a:r>
              <a:rPr sz="1500" spc="-55" dirty="0">
                <a:latin typeface="Microsoft Sans Serif"/>
                <a:cs typeface="Microsoft Sans Serif"/>
              </a:rPr>
              <a:t>т</a:t>
            </a:r>
            <a:r>
              <a:rPr sz="1500" spc="-35" dirty="0">
                <a:latin typeface="Microsoft Sans Serif"/>
                <a:cs typeface="Microsoft Sans Serif"/>
              </a:rPr>
              <a:t>о</a:t>
            </a:r>
            <a:r>
              <a:rPr sz="1500" spc="-45" dirty="0">
                <a:latin typeface="Microsoft Sans Serif"/>
                <a:cs typeface="Microsoft Sans Serif"/>
              </a:rPr>
              <a:t>в</a:t>
            </a:r>
            <a:r>
              <a:rPr sz="1500" dirty="0">
                <a:latin typeface="Microsoft Sans Serif"/>
                <a:cs typeface="Microsoft Sans Serif"/>
              </a:rPr>
              <a:t>ы  </a:t>
            </a:r>
            <a:r>
              <a:rPr sz="1500" spc="-20" dirty="0">
                <a:latin typeface="Microsoft Sans Serif"/>
                <a:cs typeface="Microsoft Sans Serif"/>
              </a:rPr>
              <a:t>с</a:t>
            </a:r>
            <a:r>
              <a:rPr sz="1500" spc="-70" dirty="0">
                <a:latin typeface="Microsoft Sans Serif"/>
                <a:cs typeface="Microsoft Sans Serif"/>
              </a:rPr>
              <a:t>о</a:t>
            </a:r>
            <a:r>
              <a:rPr sz="1500" spc="-40" dirty="0">
                <a:latin typeface="Microsoft Sans Serif"/>
                <a:cs typeface="Microsoft Sans Serif"/>
              </a:rPr>
              <a:t>т</a:t>
            </a:r>
            <a:r>
              <a:rPr sz="1500" spc="-45" dirty="0">
                <a:latin typeface="Microsoft Sans Serif"/>
                <a:cs typeface="Microsoft Sans Serif"/>
              </a:rPr>
              <a:t>р</a:t>
            </a:r>
            <a:r>
              <a:rPr sz="1500" spc="-105" dirty="0">
                <a:latin typeface="Microsoft Sans Serif"/>
                <a:cs typeface="Microsoft Sans Serif"/>
              </a:rPr>
              <a:t>у</a:t>
            </a:r>
            <a:r>
              <a:rPr sz="1500" spc="-40" dirty="0">
                <a:latin typeface="Microsoft Sans Serif"/>
                <a:cs typeface="Microsoft Sans Serif"/>
              </a:rPr>
              <a:t>д</a:t>
            </a:r>
            <a:r>
              <a:rPr sz="1500" spc="-50" dirty="0">
                <a:latin typeface="Microsoft Sans Serif"/>
                <a:cs typeface="Microsoft Sans Serif"/>
              </a:rPr>
              <a:t>н</a:t>
            </a:r>
            <a:r>
              <a:rPr sz="1500" spc="-40" dirty="0">
                <a:latin typeface="Microsoft Sans Serif"/>
                <a:cs typeface="Microsoft Sans Serif"/>
              </a:rPr>
              <a:t>и</a:t>
            </a:r>
            <a:r>
              <a:rPr sz="1500" spc="-60" dirty="0">
                <a:latin typeface="Microsoft Sans Serif"/>
                <a:cs typeface="Microsoft Sans Serif"/>
              </a:rPr>
              <a:t>ч</a:t>
            </a:r>
            <a:r>
              <a:rPr sz="1500" spc="-70" dirty="0">
                <a:latin typeface="Microsoft Sans Serif"/>
                <a:cs typeface="Microsoft Sans Serif"/>
              </a:rPr>
              <a:t>а</a:t>
            </a:r>
            <a:r>
              <a:rPr sz="1500" spc="-40" dirty="0">
                <a:latin typeface="Microsoft Sans Serif"/>
                <a:cs typeface="Microsoft Sans Serif"/>
              </a:rPr>
              <a:t>т</a:t>
            </a:r>
            <a:r>
              <a:rPr sz="1500" spc="-5" dirty="0">
                <a:latin typeface="Microsoft Sans Serif"/>
                <a:cs typeface="Microsoft Sans Serif"/>
              </a:rPr>
              <a:t>ь</a:t>
            </a:r>
            <a:r>
              <a:rPr sz="1500" spc="-100" dirty="0">
                <a:latin typeface="Microsoft Sans Serif"/>
                <a:cs typeface="Microsoft Sans Serif"/>
              </a:rPr>
              <a:t> </a:t>
            </a:r>
            <a:r>
              <a:rPr sz="1500" spc="-45" dirty="0">
                <a:latin typeface="Microsoft Sans Serif"/>
                <a:cs typeface="Microsoft Sans Serif"/>
              </a:rPr>
              <a:t>к</a:t>
            </a:r>
            <a:r>
              <a:rPr sz="1500" spc="15" dirty="0">
                <a:latin typeface="Microsoft Sans Serif"/>
                <a:cs typeface="Microsoft Sans Serif"/>
              </a:rPr>
              <a:t>а</a:t>
            </a:r>
            <a:r>
              <a:rPr sz="1500" spc="-95" dirty="0">
                <a:latin typeface="Microsoft Sans Serif"/>
                <a:cs typeface="Microsoft Sans Serif"/>
              </a:rPr>
              <a:t>к</a:t>
            </a:r>
            <a:r>
              <a:rPr sz="1500" spc="-4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с</a:t>
            </a:r>
            <a:r>
              <a:rPr sz="1500" spc="-85" dirty="0">
                <a:latin typeface="Microsoft Sans Serif"/>
                <a:cs typeface="Microsoft Sans Serif"/>
              </a:rPr>
              <a:t> </a:t>
            </a:r>
            <a:r>
              <a:rPr sz="1500" spc="-60" dirty="0">
                <a:latin typeface="Microsoft Sans Serif"/>
                <a:cs typeface="Microsoft Sans Serif"/>
              </a:rPr>
              <a:t>п</a:t>
            </a:r>
            <a:r>
              <a:rPr sz="1500" spc="-35" dirty="0">
                <a:latin typeface="Microsoft Sans Serif"/>
                <a:cs typeface="Microsoft Sans Serif"/>
              </a:rPr>
              <a:t>р</a:t>
            </a:r>
            <a:r>
              <a:rPr sz="1500" spc="-70" dirty="0">
                <a:latin typeface="Microsoft Sans Serif"/>
                <a:cs typeface="Microsoft Sans Serif"/>
              </a:rPr>
              <a:t>е</a:t>
            </a:r>
            <a:r>
              <a:rPr sz="1500" spc="-40" dirty="0">
                <a:latin typeface="Microsoft Sans Serif"/>
                <a:cs typeface="Microsoft Sans Serif"/>
              </a:rPr>
              <a:t>д</a:t>
            </a:r>
            <a:r>
              <a:rPr sz="1500" spc="-60" dirty="0">
                <a:latin typeface="Microsoft Sans Serif"/>
                <a:cs typeface="Microsoft Sans Serif"/>
              </a:rPr>
              <a:t>п</a:t>
            </a:r>
            <a:r>
              <a:rPr sz="1500" spc="-35" dirty="0">
                <a:latin typeface="Microsoft Sans Serif"/>
                <a:cs typeface="Microsoft Sans Serif"/>
              </a:rPr>
              <a:t>р</a:t>
            </a:r>
            <a:r>
              <a:rPr sz="1500" spc="-40" dirty="0">
                <a:latin typeface="Microsoft Sans Serif"/>
                <a:cs typeface="Microsoft Sans Serif"/>
              </a:rPr>
              <a:t>и</a:t>
            </a:r>
            <a:r>
              <a:rPr sz="1500" spc="-50" dirty="0">
                <a:latin typeface="Microsoft Sans Serif"/>
                <a:cs typeface="Microsoft Sans Serif"/>
              </a:rPr>
              <a:t>н</a:t>
            </a:r>
            <a:r>
              <a:rPr sz="1500" spc="-40" dirty="0">
                <a:latin typeface="Microsoft Sans Serif"/>
                <a:cs typeface="Microsoft Sans Serif"/>
              </a:rPr>
              <a:t>и</a:t>
            </a:r>
            <a:r>
              <a:rPr sz="1500" spc="-80" dirty="0">
                <a:latin typeface="Microsoft Sans Serif"/>
                <a:cs typeface="Microsoft Sans Serif"/>
              </a:rPr>
              <a:t>м</a:t>
            </a:r>
            <a:r>
              <a:rPr sz="1500" spc="-70" dirty="0">
                <a:latin typeface="Microsoft Sans Serif"/>
                <a:cs typeface="Microsoft Sans Serif"/>
              </a:rPr>
              <a:t>а</a:t>
            </a:r>
            <a:r>
              <a:rPr sz="1500" spc="-55" dirty="0">
                <a:latin typeface="Microsoft Sans Serif"/>
                <a:cs typeface="Microsoft Sans Serif"/>
              </a:rPr>
              <a:t>т</a:t>
            </a:r>
            <a:r>
              <a:rPr sz="1500" spc="-80" dirty="0">
                <a:latin typeface="Microsoft Sans Serif"/>
                <a:cs typeface="Microsoft Sans Serif"/>
              </a:rPr>
              <a:t>е</a:t>
            </a:r>
            <a:r>
              <a:rPr sz="1500" spc="-25" dirty="0">
                <a:latin typeface="Microsoft Sans Serif"/>
                <a:cs typeface="Microsoft Sans Serif"/>
              </a:rPr>
              <a:t>л</a:t>
            </a:r>
            <a:r>
              <a:rPr sz="1500" spc="-40" dirty="0">
                <a:latin typeface="Microsoft Sans Serif"/>
                <a:cs typeface="Microsoft Sans Serif"/>
              </a:rPr>
              <a:t>я</a:t>
            </a:r>
            <a:r>
              <a:rPr sz="1500" spc="-80" dirty="0">
                <a:latin typeface="Microsoft Sans Serif"/>
                <a:cs typeface="Microsoft Sans Serif"/>
              </a:rPr>
              <a:t>м</a:t>
            </a:r>
            <a:r>
              <a:rPr sz="1500" spc="-5" dirty="0">
                <a:latin typeface="Microsoft Sans Serif"/>
                <a:cs typeface="Microsoft Sans Serif"/>
              </a:rPr>
              <a:t>и</a:t>
            </a:r>
            <a:r>
              <a:rPr sz="1500" spc="-130" dirty="0">
                <a:latin typeface="Microsoft Sans Serif"/>
                <a:cs typeface="Microsoft Sans Serif"/>
              </a:rPr>
              <a:t> </a:t>
            </a:r>
            <a:r>
              <a:rPr sz="1500" spc="-75" dirty="0">
                <a:latin typeface="Microsoft Sans Serif"/>
                <a:cs typeface="Microsoft Sans Serif"/>
              </a:rPr>
              <a:t>Б</a:t>
            </a:r>
            <a:r>
              <a:rPr sz="1500" spc="-114" dirty="0">
                <a:latin typeface="Microsoft Sans Serif"/>
                <a:cs typeface="Microsoft Sans Serif"/>
              </a:rPr>
              <a:t>Е</a:t>
            </a:r>
            <a:r>
              <a:rPr sz="1500" spc="-50" dirty="0">
                <a:latin typeface="Microsoft Sans Serif"/>
                <a:cs typeface="Microsoft Sans Serif"/>
              </a:rPr>
              <a:t>З</a:t>
            </a:r>
            <a:r>
              <a:rPr sz="1500" spc="-145" dirty="0">
                <a:latin typeface="Microsoft Sans Serif"/>
                <a:cs typeface="Microsoft Sans Serif"/>
              </a:rPr>
              <a:t> </a:t>
            </a:r>
            <a:r>
              <a:rPr sz="1500" spc="15" dirty="0">
                <a:latin typeface="Microsoft Sans Serif"/>
                <a:cs typeface="Microsoft Sans Serif"/>
              </a:rPr>
              <a:t>О</a:t>
            </a:r>
            <a:r>
              <a:rPr sz="1500" spc="10" dirty="0">
                <a:latin typeface="Microsoft Sans Serif"/>
                <a:cs typeface="Microsoft Sans Serif"/>
              </a:rPr>
              <a:t>П</a:t>
            </a:r>
            <a:r>
              <a:rPr sz="1500" spc="25" dirty="0">
                <a:latin typeface="Microsoft Sans Serif"/>
                <a:cs typeface="Microsoft Sans Serif"/>
              </a:rPr>
              <a:t>Ы</a:t>
            </a:r>
            <a:r>
              <a:rPr sz="1500" spc="-30" dirty="0">
                <a:latin typeface="Microsoft Sans Serif"/>
                <a:cs typeface="Microsoft Sans Serif"/>
              </a:rPr>
              <a:t>Т</a:t>
            </a:r>
            <a:r>
              <a:rPr sz="1500" dirty="0">
                <a:latin typeface="Microsoft Sans Serif"/>
                <a:cs typeface="Microsoft Sans Serif"/>
              </a:rPr>
              <a:t>А  </a:t>
            </a:r>
            <a:r>
              <a:rPr sz="1500" spc="-45" dirty="0">
                <a:latin typeface="Microsoft Sans Serif"/>
                <a:cs typeface="Microsoft Sans Serif"/>
              </a:rPr>
              <a:t>РАБОТЫ</a:t>
            </a:r>
            <a:r>
              <a:rPr sz="1500" spc="4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В</a:t>
            </a:r>
            <a:r>
              <a:rPr sz="1500" spc="-130" dirty="0">
                <a:latin typeface="Microsoft Sans Serif"/>
                <a:cs typeface="Microsoft Sans Serif"/>
              </a:rPr>
              <a:t> </a:t>
            </a:r>
            <a:r>
              <a:rPr sz="1500" spc="-25" dirty="0">
                <a:latin typeface="Microsoft Sans Serif"/>
                <a:cs typeface="Microsoft Sans Serif"/>
              </a:rPr>
              <a:t>ТУРИСТИЧЕСКОМ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spc="-55" dirty="0">
                <a:latin typeface="Microsoft Sans Serif"/>
                <a:cs typeface="Microsoft Sans Serif"/>
              </a:rPr>
              <a:t>БИЗНЕСЕ,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-65" dirty="0">
                <a:latin typeface="Microsoft Sans Serif"/>
                <a:cs typeface="Microsoft Sans Serif"/>
              </a:rPr>
              <a:t>так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и</a:t>
            </a:r>
            <a:r>
              <a:rPr sz="1500" spc="3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с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500" spc="-40" dirty="0">
                <a:latin typeface="Microsoft Sans Serif"/>
                <a:cs typeface="Microsoft Sans Serif"/>
              </a:rPr>
              <a:t>д</a:t>
            </a:r>
            <a:r>
              <a:rPr sz="1500" spc="-35" dirty="0">
                <a:latin typeface="Microsoft Sans Serif"/>
                <a:cs typeface="Microsoft Sans Serif"/>
              </a:rPr>
              <a:t>е</a:t>
            </a:r>
            <a:r>
              <a:rPr sz="1500" spc="-40" dirty="0">
                <a:latin typeface="Microsoft Sans Serif"/>
                <a:cs typeface="Microsoft Sans Serif"/>
              </a:rPr>
              <a:t>й</a:t>
            </a:r>
            <a:r>
              <a:rPr sz="1500" spc="-35" dirty="0">
                <a:latin typeface="Microsoft Sans Serif"/>
                <a:cs typeface="Microsoft Sans Serif"/>
              </a:rPr>
              <a:t>с</a:t>
            </a:r>
            <a:r>
              <a:rPr sz="1500" spc="-45" dirty="0">
                <a:latin typeface="Microsoft Sans Serif"/>
                <a:cs typeface="Microsoft Sans Serif"/>
              </a:rPr>
              <a:t>т</a:t>
            </a:r>
            <a:r>
              <a:rPr sz="1500" spc="-80" dirty="0">
                <a:latin typeface="Microsoft Sans Serif"/>
                <a:cs typeface="Microsoft Sans Serif"/>
              </a:rPr>
              <a:t>в</a:t>
            </a:r>
            <a:r>
              <a:rPr sz="1500" spc="-60" dirty="0">
                <a:latin typeface="Microsoft Sans Serif"/>
                <a:cs typeface="Microsoft Sans Serif"/>
              </a:rPr>
              <a:t>у</a:t>
            </a:r>
            <a:r>
              <a:rPr sz="1500" spc="-25" dirty="0">
                <a:latin typeface="Microsoft Sans Serif"/>
                <a:cs typeface="Microsoft Sans Serif"/>
              </a:rPr>
              <a:t>ю</a:t>
            </a:r>
            <a:r>
              <a:rPr sz="1500" spc="-35" dirty="0">
                <a:latin typeface="Microsoft Sans Serif"/>
                <a:cs typeface="Microsoft Sans Serif"/>
              </a:rPr>
              <a:t>щ</a:t>
            </a:r>
            <a:r>
              <a:rPr sz="1500" spc="-40" dirty="0">
                <a:latin typeface="Microsoft Sans Serif"/>
                <a:cs typeface="Microsoft Sans Serif"/>
              </a:rPr>
              <a:t>и</a:t>
            </a:r>
            <a:r>
              <a:rPr sz="1500" spc="-80" dirty="0">
                <a:latin typeface="Microsoft Sans Serif"/>
                <a:cs typeface="Microsoft Sans Serif"/>
              </a:rPr>
              <a:t>м</a:t>
            </a:r>
            <a:r>
              <a:rPr sz="1500" dirty="0">
                <a:latin typeface="Microsoft Sans Serif"/>
                <a:cs typeface="Microsoft Sans Serif"/>
              </a:rPr>
              <a:t>и</a:t>
            </a:r>
            <a:r>
              <a:rPr sz="1500" spc="-2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т</a:t>
            </a:r>
            <a:r>
              <a:rPr sz="1500" spc="-50" dirty="0">
                <a:latin typeface="Microsoft Sans Serif"/>
                <a:cs typeface="Microsoft Sans Serif"/>
              </a:rPr>
              <a:t>у</a:t>
            </a:r>
            <a:r>
              <a:rPr sz="1500" spc="-10" dirty="0">
                <a:latin typeface="Microsoft Sans Serif"/>
                <a:cs typeface="Microsoft Sans Serif"/>
              </a:rPr>
              <a:t>р</a:t>
            </a:r>
            <a:r>
              <a:rPr sz="1500" spc="-15" dirty="0">
                <a:latin typeface="Microsoft Sans Serif"/>
                <a:cs typeface="Microsoft Sans Serif"/>
              </a:rPr>
              <a:t>и</a:t>
            </a:r>
            <a:r>
              <a:rPr sz="1500" spc="-10" dirty="0">
                <a:latin typeface="Microsoft Sans Serif"/>
                <a:cs typeface="Microsoft Sans Serif"/>
              </a:rPr>
              <a:t>с</a:t>
            </a:r>
            <a:r>
              <a:rPr sz="1500" spc="-20" dirty="0">
                <a:latin typeface="Microsoft Sans Serif"/>
                <a:cs typeface="Microsoft Sans Serif"/>
              </a:rPr>
              <a:t>т</a:t>
            </a:r>
            <a:r>
              <a:rPr sz="1500" spc="-15" dirty="0">
                <a:latin typeface="Microsoft Sans Serif"/>
                <a:cs typeface="Microsoft Sans Serif"/>
              </a:rPr>
              <a:t>и</a:t>
            </a:r>
            <a:r>
              <a:rPr sz="1500" spc="-35" dirty="0">
                <a:latin typeface="Microsoft Sans Serif"/>
                <a:cs typeface="Microsoft Sans Serif"/>
              </a:rPr>
              <a:t>ч</a:t>
            </a:r>
            <a:r>
              <a:rPr sz="1500" spc="-10" dirty="0">
                <a:latin typeface="Microsoft Sans Serif"/>
                <a:cs typeface="Microsoft Sans Serif"/>
              </a:rPr>
              <a:t>ес</a:t>
            </a:r>
            <a:r>
              <a:rPr sz="1500" spc="-105" dirty="0">
                <a:latin typeface="Microsoft Sans Serif"/>
                <a:cs typeface="Microsoft Sans Serif"/>
              </a:rPr>
              <a:t>к</a:t>
            </a:r>
            <a:r>
              <a:rPr sz="1500" spc="-15" dirty="0">
                <a:latin typeface="Microsoft Sans Serif"/>
                <a:cs typeface="Microsoft Sans Serif"/>
              </a:rPr>
              <a:t>и</a:t>
            </a:r>
            <a:r>
              <a:rPr sz="1500" spc="-55" dirty="0">
                <a:latin typeface="Microsoft Sans Serif"/>
                <a:cs typeface="Microsoft Sans Serif"/>
              </a:rPr>
              <a:t>м</a:t>
            </a:r>
            <a:r>
              <a:rPr sz="1500" dirty="0">
                <a:latin typeface="Microsoft Sans Serif"/>
                <a:cs typeface="Microsoft Sans Serif"/>
              </a:rPr>
              <a:t>и</a:t>
            </a:r>
            <a:r>
              <a:rPr sz="1500" spc="-120" dirty="0">
                <a:latin typeface="Microsoft Sans Serif"/>
                <a:cs typeface="Microsoft Sans Serif"/>
              </a:rPr>
              <a:t> </a:t>
            </a:r>
            <a:r>
              <a:rPr sz="1500" spc="-60" dirty="0">
                <a:latin typeface="Microsoft Sans Serif"/>
                <a:cs typeface="Microsoft Sans Serif"/>
              </a:rPr>
              <a:t>а</a:t>
            </a:r>
            <a:r>
              <a:rPr sz="1500" spc="-125" dirty="0">
                <a:latin typeface="Microsoft Sans Serif"/>
                <a:cs typeface="Microsoft Sans Serif"/>
              </a:rPr>
              <a:t>г</a:t>
            </a:r>
            <a:r>
              <a:rPr sz="1500" spc="-60" dirty="0">
                <a:latin typeface="Microsoft Sans Serif"/>
                <a:cs typeface="Microsoft Sans Serif"/>
              </a:rPr>
              <a:t>е</a:t>
            </a:r>
            <a:r>
              <a:rPr sz="1500" spc="-70" dirty="0">
                <a:latin typeface="Microsoft Sans Serif"/>
                <a:cs typeface="Microsoft Sans Serif"/>
              </a:rPr>
              <a:t>н</a:t>
            </a:r>
            <a:r>
              <a:rPr sz="1500" spc="-80" dirty="0">
                <a:latin typeface="Microsoft Sans Serif"/>
                <a:cs typeface="Microsoft Sans Serif"/>
              </a:rPr>
              <a:t>т</a:t>
            </a:r>
            <a:r>
              <a:rPr sz="1500" spc="-60" dirty="0">
                <a:latin typeface="Microsoft Sans Serif"/>
                <a:cs typeface="Microsoft Sans Serif"/>
              </a:rPr>
              <a:t>с</a:t>
            </a:r>
            <a:r>
              <a:rPr sz="1500" spc="-65" dirty="0">
                <a:latin typeface="Microsoft Sans Serif"/>
                <a:cs typeface="Microsoft Sans Serif"/>
              </a:rPr>
              <a:t>т</a:t>
            </a:r>
            <a:r>
              <a:rPr sz="1500" spc="-80" dirty="0">
                <a:latin typeface="Microsoft Sans Serif"/>
                <a:cs typeface="Microsoft Sans Serif"/>
              </a:rPr>
              <a:t>в</a:t>
            </a:r>
            <a:r>
              <a:rPr sz="1500" spc="-60" dirty="0">
                <a:latin typeface="Microsoft Sans Serif"/>
                <a:cs typeface="Microsoft Sans Serif"/>
              </a:rPr>
              <a:t>а</a:t>
            </a:r>
            <a:r>
              <a:rPr sz="1500" spc="-105" dirty="0">
                <a:latin typeface="Microsoft Sans Serif"/>
                <a:cs typeface="Microsoft Sans Serif"/>
              </a:rPr>
              <a:t>м</a:t>
            </a:r>
            <a:r>
              <a:rPr sz="1500" spc="-60" dirty="0">
                <a:latin typeface="Microsoft Sans Serif"/>
                <a:cs typeface="Microsoft Sans Serif"/>
              </a:rPr>
              <a:t>и</a:t>
            </a:r>
            <a:r>
              <a:rPr sz="1500" dirty="0"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latin typeface="Microsoft Sans Serif"/>
                <a:cs typeface="Microsoft Sans Serif"/>
              </a:rPr>
              <a:t>Данный</a:t>
            </a:r>
            <a:r>
              <a:rPr sz="1500" spc="-110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проект</a:t>
            </a:r>
            <a:r>
              <a:rPr sz="1500" spc="-35" dirty="0">
                <a:latin typeface="Microsoft Sans Serif"/>
                <a:cs typeface="Microsoft Sans Serif"/>
              </a:rPr>
              <a:t> </a:t>
            </a:r>
            <a:r>
              <a:rPr sz="1500" spc="-15" dirty="0">
                <a:latin typeface="Microsoft Sans Serif"/>
                <a:cs typeface="Microsoft Sans Serif"/>
              </a:rPr>
              <a:t>по</a:t>
            </a:r>
            <a:r>
              <a:rPr sz="1500" spc="-55" dirty="0">
                <a:latin typeface="Microsoft Sans Serif"/>
                <a:cs typeface="Microsoft Sans Serif"/>
              </a:rPr>
              <a:t> франчайзингу</a:t>
            </a:r>
            <a:r>
              <a:rPr sz="1500" spc="-85" dirty="0">
                <a:latin typeface="Microsoft Sans Serif"/>
                <a:cs typeface="Microsoft Sans Serif"/>
              </a:rPr>
              <a:t> </a:t>
            </a:r>
            <a:r>
              <a:rPr sz="1500" spc="-50" dirty="0">
                <a:latin typeface="Microsoft Sans Serif"/>
                <a:cs typeface="Microsoft Sans Serif"/>
              </a:rPr>
              <a:t>выгоден</a:t>
            </a:r>
            <a:r>
              <a:rPr sz="1500" spc="-135" dirty="0">
                <a:latin typeface="Microsoft Sans Serif"/>
                <a:cs typeface="Microsoft Sans Serif"/>
              </a:rPr>
              <a:t> </a:t>
            </a:r>
            <a:r>
              <a:rPr sz="1500" spc="-50" dirty="0">
                <a:latin typeface="Microsoft Sans Serif"/>
                <a:cs typeface="Microsoft Sans Serif"/>
              </a:rPr>
              <a:t>всем</a:t>
            </a:r>
            <a:r>
              <a:rPr sz="1500" spc="-145" dirty="0">
                <a:latin typeface="Microsoft Sans Serif"/>
                <a:cs typeface="Microsoft Sans Serif"/>
              </a:rPr>
              <a:t> </a:t>
            </a:r>
            <a:r>
              <a:rPr sz="1500" spc="-30" dirty="0">
                <a:latin typeface="Microsoft Sans Serif"/>
                <a:cs typeface="Microsoft Sans Serif"/>
              </a:rPr>
              <a:t>сторонам: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Microsoft Sans Serif"/>
              <a:cs typeface="Microsoft Sans Serif"/>
            </a:endParaRPr>
          </a:p>
          <a:p>
            <a:pPr marL="189230" marR="67310">
              <a:lnSpc>
                <a:spcPct val="100000"/>
              </a:lnSpc>
              <a:buSzPct val="93333"/>
              <a:buFont typeface="Wingdings"/>
              <a:buChar char=""/>
              <a:tabLst>
                <a:tab pos="340360" algn="l"/>
              </a:tabLst>
            </a:pPr>
            <a:r>
              <a:rPr sz="15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5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франчайзера</a:t>
            </a:r>
            <a:r>
              <a:rPr sz="1500" spc="-1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-</a:t>
            </a:r>
            <a:r>
              <a:rPr sz="1500" spc="175" dirty="0">
                <a:latin typeface="Microsoft Sans Serif"/>
                <a:cs typeface="Microsoft Sans Serif"/>
              </a:rPr>
              <a:t> </a:t>
            </a:r>
            <a:r>
              <a:rPr sz="1500" spc="-30" dirty="0">
                <a:latin typeface="Microsoft Sans Serif"/>
                <a:cs typeface="Microsoft Sans Serif"/>
              </a:rPr>
              <a:t>это</a:t>
            </a:r>
            <a:r>
              <a:rPr sz="1500" spc="-25" dirty="0">
                <a:latin typeface="Microsoft Sans Serif"/>
                <a:cs typeface="Microsoft Sans Serif"/>
              </a:rPr>
              <a:t> </a:t>
            </a:r>
            <a:r>
              <a:rPr sz="1500" spc="-15" dirty="0">
                <a:latin typeface="Microsoft Sans Serif"/>
                <a:cs typeface="Microsoft Sans Serif"/>
              </a:rPr>
              <a:t>освоение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-25" dirty="0">
                <a:latin typeface="Microsoft Sans Serif"/>
                <a:cs typeface="Microsoft Sans Serif"/>
              </a:rPr>
              <a:t>новых</a:t>
            </a:r>
            <a:r>
              <a:rPr sz="1500" spc="-45" dirty="0">
                <a:latin typeface="Microsoft Sans Serif"/>
                <a:cs typeface="Microsoft Sans Serif"/>
              </a:rPr>
              <a:t> </a:t>
            </a:r>
            <a:r>
              <a:rPr sz="1500" spc="-15" dirty="0">
                <a:latin typeface="Microsoft Sans Serif"/>
                <a:cs typeface="Microsoft Sans Serif"/>
              </a:rPr>
              <a:t>территорий, </a:t>
            </a:r>
            <a:r>
              <a:rPr sz="1500" spc="-385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у</a:t>
            </a:r>
            <a:r>
              <a:rPr sz="1500" spc="-35" dirty="0">
                <a:latin typeface="Microsoft Sans Serif"/>
                <a:cs typeface="Microsoft Sans Serif"/>
              </a:rPr>
              <a:t>кр</a:t>
            </a:r>
            <a:r>
              <a:rPr sz="1500" spc="-60" dirty="0">
                <a:latin typeface="Microsoft Sans Serif"/>
                <a:cs typeface="Microsoft Sans Serif"/>
              </a:rPr>
              <a:t>у</a:t>
            </a:r>
            <a:r>
              <a:rPr sz="1500" spc="-10" dirty="0">
                <a:latin typeface="Microsoft Sans Serif"/>
                <a:cs typeface="Microsoft Sans Serif"/>
              </a:rPr>
              <a:t>пн</a:t>
            </a:r>
            <a:r>
              <a:rPr sz="1500" spc="-5" dirty="0">
                <a:latin typeface="Microsoft Sans Serif"/>
                <a:cs typeface="Microsoft Sans Serif"/>
              </a:rPr>
              <a:t>е</a:t>
            </a:r>
            <a:r>
              <a:rPr sz="1500" spc="-10" dirty="0">
                <a:latin typeface="Microsoft Sans Serif"/>
                <a:cs typeface="Microsoft Sans Serif"/>
              </a:rPr>
              <a:t>ни</a:t>
            </a:r>
            <a:r>
              <a:rPr sz="1500" spc="-5" dirty="0">
                <a:latin typeface="Microsoft Sans Serif"/>
                <a:cs typeface="Microsoft Sans Serif"/>
              </a:rPr>
              <a:t>е</a:t>
            </a:r>
            <a:r>
              <a:rPr sz="1500" spc="-105" dirty="0">
                <a:latin typeface="Microsoft Sans Serif"/>
                <a:cs typeface="Microsoft Sans Serif"/>
              </a:rPr>
              <a:t> </a:t>
            </a:r>
            <a:r>
              <a:rPr sz="1500" spc="-40" dirty="0">
                <a:latin typeface="Microsoft Sans Serif"/>
                <a:cs typeface="Microsoft Sans Serif"/>
              </a:rPr>
              <a:t>би</a:t>
            </a:r>
            <a:r>
              <a:rPr sz="1500" spc="-105" dirty="0">
                <a:latin typeface="Microsoft Sans Serif"/>
                <a:cs typeface="Microsoft Sans Serif"/>
              </a:rPr>
              <a:t>з</a:t>
            </a:r>
            <a:r>
              <a:rPr sz="1500" spc="-50" dirty="0">
                <a:latin typeface="Microsoft Sans Serif"/>
                <a:cs typeface="Microsoft Sans Serif"/>
              </a:rPr>
              <a:t>н</a:t>
            </a:r>
            <a:r>
              <a:rPr sz="1500" spc="-35" dirty="0">
                <a:latin typeface="Microsoft Sans Serif"/>
                <a:cs typeface="Microsoft Sans Serif"/>
              </a:rPr>
              <a:t>е</a:t>
            </a:r>
            <a:r>
              <a:rPr sz="1500" spc="-30" dirty="0">
                <a:latin typeface="Microsoft Sans Serif"/>
                <a:cs typeface="Microsoft Sans Serif"/>
              </a:rPr>
              <a:t>с</a:t>
            </a:r>
            <a:r>
              <a:rPr sz="1500" spc="-35" dirty="0">
                <a:latin typeface="Microsoft Sans Serif"/>
                <a:cs typeface="Microsoft Sans Serif"/>
              </a:rPr>
              <a:t>а</a:t>
            </a:r>
            <a:r>
              <a:rPr sz="1500" dirty="0">
                <a:latin typeface="Microsoft Sans Serif"/>
                <a:cs typeface="Microsoft Sans Serif"/>
              </a:rPr>
              <a:t>,</a:t>
            </a:r>
            <a:r>
              <a:rPr sz="1500" spc="-120" dirty="0">
                <a:latin typeface="Microsoft Sans Serif"/>
                <a:cs typeface="Microsoft Sans Serif"/>
              </a:rPr>
              <a:t> </a:t>
            </a:r>
            <a:r>
              <a:rPr sz="1500" spc="-55" dirty="0">
                <a:latin typeface="Microsoft Sans Serif"/>
                <a:cs typeface="Microsoft Sans Serif"/>
              </a:rPr>
              <a:t>ув</a:t>
            </a:r>
            <a:r>
              <a:rPr sz="1500" spc="-80" dirty="0">
                <a:latin typeface="Microsoft Sans Serif"/>
                <a:cs typeface="Microsoft Sans Serif"/>
              </a:rPr>
              <a:t>е</a:t>
            </a:r>
            <a:r>
              <a:rPr sz="1500" spc="-25" dirty="0">
                <a:latin typeface="Microsoft Sans Serif"/>
                <a:cs typeface="Microsoft Sans Serif"/>
              </a:rPr>
              <a:t>л</a:t>
            </a:r>
            <a:r>
              <a:rPr sz="1500" spc="-40" dirty="0">
                <a:latin typeface="Microsoft Sans Serif"/>
                <a:cs typeface="Microsoft Sans Serif"/>
              </a:rPr>
              <a:t>и</a:t>
            </a:r>
            <a:r>
              <a:rPr sz="1500" spc="-60" dirty="0">
                <a:latin typeface="Microsoft Sans Serif"/>
                <a:cs typeface="Microsoft Sans Serif"/>
              </a:rPr>
              <a:t>ч</a:t>
            </a:r>
            <a:r>
              <a:rPr sz="1500" spc="-35" dirty="0">
                <a:latin typeface="Microsoft Sans Serif"/>
                <a:cs typeface="Microsoft Sans Serif"/>
              </a:rPr>
              <a:t>е</a:t>
            </a:r>
            <a:r>
              <a:rPr sz="1500" spc="-50" dirty="0">
                <a:latin typeface="Microsoft Sans Serif"/>
                <a:cs typeface="Microsoft Sans Serif"/>
              </a:rPr>
              <a:t>н</a:t>
            </a:r>
            <a:r>
              <a:rPr sz="1500" spc="-40" dirty="0">
                <a:latin typeface="Microsoft Sans Serif"/>
                <a:cs typeface="Microsoft Sans Serif"/>
              </a:rPr>
              <a:t>и</a:t>
            </a:r>
            <a:r>
              <a:rPr sz="1500" dirty="0">
                <a:latin typeface="Microsoft Sans Serif"/>
                <a:cs typeface="Microsoft Sans Serif"/>
              </a:rPr>
              <a:t>е</a:t>
            </a:r>
            <a:r>
              <a:rPr sz="1500" spc="-55" dirty="0">
                <a:latin typeface="Microsoft Sans Serif"/>
                <a:cs typeface="Microsoft Sans Serif"/>
              </a:rPr>
              <a:t> </a:t>
            </a:r>
            <a:r>
              <a:rPr sz="1500" spc="-70" dirty="0">
                <a:latin typeface="Microsoft Sans Serif"/>
                <a:cs typeface="Microsoft Sans Serif"/>
              </a:rPr>
              <a:t>о</a:t>
            </a:r>
            <a:r>
              <a:rPr sz="1500" spc="-125" dirty="0">
                <a:latin typeface="Microsoft Sans Serif"/>
                <a:cs typeface="Microsoft Sans Serif"/>
              </a:rPr>
              <a:t>б</a:t>
            </a:r>
            <a:r>
              <a:rPr sz="1500" spc="-70" dirty="0">
                <a:latin typeface="Microsoft Sans Serif"/>
                <a:cs typeface="Microsoft Sans Serif"/>
              </a:rPr>
              <a:t>ъе</a:t>
            </a:r>
            <a:r>
              <a:rPr sz="1500" spc="-114" dirty="0">
                <a:latin typeface="Microsoft Sans Serif"/>
                <a:cs typeface="Microsoft Sans Serif"/>
              </a:rPr>
              <a:t>м</a:t>
            </a:r>
            <a:r>
              <a:rPr sz="1500" dirty="0">
                <a:latin typeface="Microsoft Sans Serif"/>
                <a:cs typeface="Microsoft Sans Serif"/>
              </a:rPr>
              <a:t>а</a:t>
            </a:r>
            <a:r>
              <a:rPr sz="1500" spc="-180" dirty="0">
                <a:latin typeface="Microsoft Sans Serif"/>
                <a:cs typeface="Microsoft Sans Serif"/>
              </a:rPr>
              <a:t> </a:t>
            </a:r>
            <a:r>
              <a:rPr sz="1500" spc="-50" dirty="0">
                <a:latin typeface="Microsoft Sans Serif"/>
                <a:cs typeface="Microsoft Sans Serif"/>
              </a:rPr>
              <a:t>п</a:t>
            </a:r>
            <a:r>
              <a:rPr sz="1500" spc="-20" dirty="0">
                <a:latin typeface="Microsoft Sans Serif"/>
                <a:cs typeface="Microsoft Sans Serif"/>
              </a:rPr>
              <a:t>р</a:t>
            </a:r>
            <a:r>
              <a:rPr sz="1500" spc="-55" dirty="0">
                <a:latin typeface="Microsoft Sans Serif"/>
                <a:cs typeface="Microsoft Sans Serif"/>
              </a:rPr>
              <a:t>о</a:t>
            </a:r>
            <a:r>
              <a:rPr sz="1500" spc="-25" dirty="0">
                <a:latin typeface="Microsoft Sans Serif"/>
                <a:cs typeface="Microsoft Sans Serif"/>
              </a:rPr>
              <a:t>д</a:t>
            </a:r>
            <a:r>
              <a:rPr sz="1500" spc="-20" dirty="0">
                <a:latin typeface="Microsoft Sans Serif"/>
                <a:cs typeface="Microsoft Sans Serif"/>
              </a:rPr>
              <a:t>а</a:t>
            </a:r>
            <a:r>
              <a:rPr sz="1500" spc="-60" dirty="0">
                <a:latin typeface="Microsoft Sans Serif"/>
                <a:cs typeface="Microsoft Sans Serif"/>
              </a:rPr>
              <a:t>ж</a:t>
            </a:r>
            <a:r>
              <a:rPr sz="1500" spc="-12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и  </a:t>
            </a:r>
            <a:r>
              <a:rPr sz="1500" spc="-20" dirty="0">
                <a:latin typeface="Microsoft Sans Serif"/>
                <a:cs typeface="Microsoft Sans Serif"/>
              </a:rPr>
              <a:t>снижение</a:t>
            </a:r>
            <a:r>
              <a:rPr sz="1500" spc="-25" dirty="0">
                <a:latin typeface="Microsoft Sans Serif"/>
                <a:cs typeface="Microsoft Sans Serif"/>
              </a:rPr>
              <a:t> </a:t>
            </a:r>
            <a:r>
              <a:rPr sz="1500" spc="-15" dirty="0">
                <a:latin typeface="Microsoft Sans Serif"/>
                <a:cs typeface="Microsoft Sans Serif"/>
              </a:rPr>
              <a:t>рисков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-55" dirty="0">
                <a:latin typeface="Microsoft Sans Serif"/>
                <a:cs typeface="Microsoft Sans Serif"/>
              </a:rPr>
              <a:t>развития.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6FC0"/>
              </a:buClr>
              <a:buFont typeface="Wingdings"/>
              <a:buChar char=""/>
            </a:pPr>
            <a:endParaRPr sz="1550">
              <a:latin typeface="Microsoft Sans Serif"/>
              <a:cs typeface="Microsoft Sans Serif"/>
            </a:endParaRPr>
          </a:p>
          <a:p>
            <a:pPr marL="189230" marR="21590">
              <a:lnSpc>
                <a:spcPct val="100000"/>
              </a:lnSpc>
              <a:spcBef>
                <a:spcPts val="5"/>
              </a:spcBef>
              <a:buSzPct val="93333"/>
              <a:buFont typeface="Wingdings"/>
              <a:buChar char=""/>
              <a:tabLst>
                <a:tab pos="340360" algn="l"/>
              </a:tabLst>
            </a:pPr>
            <a:r>
              <a:rPr sz="1500" spc="-170" dirty="0">
                <a:solidFill>
                  <a:srgbClr val="006FC0"/>
                </a:solidFill>
                <a:latin typeface="Microsoft Sans Serif"/>
                <a:cs typeface="Microsoft Sans Serif"/>
              </a:rPr>
              <a:t>Д</a:t>
            </a:r>
            <a:r>
              <a:rPr sz="1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1500" dirty="0">
                <a:solidFill>
                  <a:srgbClr val="006FC0"/>
                </a:solidFill>
                <a:latin typeface="Microsoft Sans Serif"/>
                <a:cs typeface="Microsoft Sans Serif"/>
              </a:rPr>
              <a:t>я</a:t>
            </a:r>
            <a:r>
              <a:rPr sz="1500" spc="-9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5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ф</a:t>
            </a:r>
            <a:r>
              <a:rPr sz="15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ра</a:t>
            </a:r>
            <a:r>
              <a:rPr sz="15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1500" spc="-85" dirty="0">
                <a:solidFill>
                  <a:srgbClr val="006FC0"/>
                </a:solidFill>
                <a:latin typeface="Microsoft Sans Serif"/>
                <a:cs typeface="Microsoft Sans Serif"/>
              </a:rPr>
              <a:t>ч</a:t>
            </a:r>
            <a:r>
              <a:rPr sz="15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ай</a:t>
            </a:r>
            <a:r>
              <a:rPr sz="1500" spc="-135" dirty="0">
                <a:solidFill>
                  <a:srgbClr val="006FC0"/>
                </a:solidFill>
                <a:latin typeface="Microsoft Sans Serif"/>
                <a:cs typeface="Microsoft Sans Serif"/>
              </a:rPr>
              <a:t>з</a:t>
            </a:r>
            <a:r>
              <a:rPr sz="150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500" spc="-8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-</a:t>
            </a:r>
            <a:r>
              <a:rPr sz="1500" spc="25" dirty="0">
                <a:latin typeface="Microsoft Sans Serif"/>
                <a:cs typeface="Microsoft Sans Serif"/>
              </a:rPr>
              <a:t> </a:t>
            </a:r>
            <a:r>
              <a:rPr sz="1500" spc="-35" dirty="0">
                <a:latin typeface="Microsoft Sans Serif"/>
                <a:cs typeface="Microsoft Sans Serif"/>
              </a:rPr>
              <a:t>п</a:t>
            </a:r>
            <a:r>
              <a:rPr sz="1500" spc="-10" dirty="0">
                <a:latin typeface="Microsoft Sans Serif"/>
                <a:cs typeface="Microsoft Sans Serif"/>
              </a:rPr>
              <a:t>р</a:t>
            </a:r>
            <a:r>
              <a:rPr sz="1500" spc="-15" dirty="0">
                <a:latin typeface="Microsoft Sans Serif"/>
                <a:cs typeface="Microsoft Sans Serif"/>
              </a:rPr>
              <a:t>и</a:t>
            </a:r>
            <a:r>
              <a:rPr sz="1500" spc="-10" dirty="0">
                <a:latin typeface="Microsoft Sans Serif"/>
                <a:cs typeface="Microsoft Sans Serif"/>
              </a:rPr>
              <a:t>обр</a:t>
            </a:r>
            <a:r>
              <a:rPr sz="1500" spc="-70" dirty="0">
                <a:latin typeface="Microsoft Sans Serif"/>
                <a:cs typeface="Microsoft Sans Serif"/>
              </a:rPr>
              <a:t>е</a:t>
            </a:r>
            <a:r>
              <a:rPr sz="1500" spc="-30" dirty="0">
                <a:latin typeface="Microsoft Sans Serif"/>
                <a:cs typeface="Microsoft Sans Serif"/>
              </a:rPr>
              <a:t>т</a:t>
            </a:r>
            <a:r>
              <a:rPr sz="1500" spc="-20" dirty="0">
                <a:latin typeface="Microsoft Sans Serif"/>
                <a:cs typeface="Microsoft Sans Serif"/>
              </a:rPr>
              <a:t>ен</a:t>
            </a:r>
            <a:r>
              <a:rPr sz="1500" spc="-25" dirty="0">
                <a:latin typeface="Microsoft Sans Serif"/>
                <a:cs typeface="Microsoft Sans Serif"/>
              </a:rPr>
              <a:t>и</a:t>
            </a:r>
            <a:r>
              <a:rPr sz="1500" dirty="0">
                <a:latin typeface="Microsoft Sans Serif"/>
                <a:cs typeface="Microsoft Sans Serif"/>
              </a:rPr>
              <a:t>е</a:t>
            </a:r>
            <a:r>
              <a:rPr sz="1500" spc="-140" dirty="0">
                <a:latin typeface="Microsoft Sans Serif"/>
                <a:cs typeface="Microsoft Sans Serif"/>
              </a:rPr>
              <a:t> </a:t>
            </a:r>
            <a:r>
              <a:rPr sz="1500" spc="-45" dirty="0">
                <a:latin typeface="Microsoft Sans Serif"/>
                <a:cs typeface="Microsoft Sans Serif"/>
              </a:rPr>
              <a:t>н</a:t>
            </a:r>
            <a:r>
              <a:rPr sz="1500" spc="-70" dirty="0">
                <a:latin typeface="Microsoft Sans Serif"/>
                <a:cs typeface="Microsoft Sans Serif"/>
              </a:rPr>
              <a:t>е</a:t>
            </a:r>
            <a:r>
              <a:rPr sz="1500" spc="-40" dirty="0">
                <a:latin typeface="Microsoft Sans Serif"/>
                <a:cs typeface="Microsoft Sans Serif"/>
              </a:rPr>
              <a:t>д</a:t>
            </a:r>
            <a:r>
              <a:rPr sz="1500" spc="-35" dirty="0">
                <a:latin typeface="Microsoft Sans Serif"/>
                <a:cs typeface="Microsoft Sans Serif"/>
              </a:rPr>
              <a:t>ос</a:t>
            </a:r>
            <a:r>
              <a:rPr sz="1500" spc="-55" dirty="0">
                <a:latin typeface="Microsoft Sans Serif"/>
                <a:cs typeface="Microsoft Sans Serif"/>
              </a:rPr>
              <a:t>т</a:t>
            </a:r>
            <a:r>
              <a:rPr sz="1500" spc="-35" dirty="0">
                <a:latin typeface="Microsoft Sans Serif"/>
                <a:cs typeface="Microsoft Sans Serif"/>
              </a:rPr>
              <a:t>а</a:t>
            </a:r>
            <a:r>
              <a:rPr sz="1500" spc="-25" dirty="0">
                <a:latin typeface="Microsoft Sans Serif"/>
                <a:cs typeface="Microsoft Sans Serif"/>
              </a:rPr>
              <a:t>ю</a:t>
            </a:r>
            <a:r>
              <a:rPr sz="1500" spc="-45" dirty="0">
                <a:latin typeface="Microsoft Sans Serif"/>
                <a:cs typeface="Microsoft Sans Serif"/>
              </a:rPr>
              <a:t>щ</a:t>
            </a:r>
            <a:r>
              <a:rPr sz="1500" spc="-35" dirty="0">
                <a:latin typeface="Microsoft Sans Serif"/>
                <a:cs typeface="Microsoft Sans Serif"/>
              </a:rPr>
              <a:t>е</a:t>
            </a:r>
            <a:r>
              <a:rPr sz="1500" spc="-100" dirty="0">
                <a:latin typeface="Microsoft Sans Serif"/>
                <a:cs typeface="Microsoft Sans Serif"/>
              </a:rPr>
              <a:t>г</a:t>
            </a:r>
            <a:r>
              <a:rPr sz="1500" dirty="0">
                <a:latin typeface="Microsoft Sans Serif"/>
                <a:cs typeface="Microsoft Sans Serif"/>
              </a:rPr>
              <a:t>о</a:t>
            </a:r>
            <a:r>
              <a:rPr sz="1500" spc="-155" dirty="0">
                <a:latin typeface="Microsoft Sans Serif"/>
                <a:cs typeface="Microsoft Sans Serif"/>
              </a:rPr>
              <a:t> </a:t>
            </a:r>
            <a:r>
              <a:rPr sz="1500" spc="-60" dirty="0">
                <a:latin typeface="Microsoft Sans Serif"/>
                <a:cs typeface="Microsoft Sans Serif"/>
              </a:rPr>
              <a:t>о</a:t>
            </a:r>
            <a:r>
              <a:rPr sz="1500" spc="-85" dirty="0">
                <a:latin typeface="Microsoft Sans Serif"/>
                <a:cs typeface="Microsoft Sans Serif"/>
              </a:rPr>
              <a:t>п</a:t>
            </a:r>
            <a:r>
              <a:rPr sz="1500" spc="-60" dirty="0">
                <a:latin typeface="Microsoft Sans Serif"/>
                <a:cs typeface="Microsoft Sans Serif"/>
              </a:rPr>
              <a:t>ы</a:t>
            </a:r>
            <a:r>
              <a:rPr sz="1500" spc="-80" dirty="0">
                <a:latin typeface="Microsoft Sans Serif"/>
                <a:cs typeface="Microsoft Sans Serif"/>
              </a:rPr>
              <a:t>т</a:t>
            </a:r>
            <a:r>
              <a:rPr sz="1500" spc="-60" dirty="0">
                <a:latin typeface="Microsoft Sans Serif"/>
                <a:cs typeface="Microsoft Sans Serif"/>
              </a:rPr>
              <a:t>а</a:t>
            </a:r>
            <a:r>
              <a:rPr sz="1500" dirty="0">
                <a:latin typeface="Microsoft Sans Serif"/>
                <a:cs typeface="Microsoft Sans Serif"/>
              </a:rPr>
              <a:t>,  </a:t>
            </a:r>
            <a:r>
              <a:rPr sz="1500" spc="-45" dirty="0">
                <a:latin typeface="Microsoft Sans Serif"/>
                <a:cs typeface="Microsoft Sans Serif"/>
              </a:rPr>
              <a:t>сокращение</a:t>
            </a:r>
            <a:r>
              <a:rPr sz="1500" spc="-15" dirty="0">
                <a:latin typeface="Microsoft Sans Serif"/>
                <a:cs typeface="Microsoft Sans Serif"/>
              </a:rPr>
              <a:t> сроков</a:t>
            </a:r>
            <a:r>
              <a:rPr sz="1500" spc="60" dirty="0">
                <a:latin typeface="Microsoft Sans Serif"/>
                <a:cs typeface="Microsoft Sans Serif"/>
              </a:rPr>
              <a:t> </a:t>
            </a:r>
            <a:r>
              <a:rPr sz="1500" spc="-35" dirty="0">
                <a:latin typeface="Microsoft Sans Serif"/>
                <a:cs typeface="Microsoft Sans Serif"/>
              </a:rPr>
              <a:t>окупаемости,</a:t>
            </a:r>
            <a:r>
              <a:rPr sz="1500" spc="-55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снижение 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spc="-40" dirty="0">
                <a:latin typeface="Microsoft Sans Serif"/>
                <a:cs typeface="Microsoft Sans Serif"/>
              </a:rPr>
              <a:t>предпринимательских </a:t>
            </a:r>
            <a:r>
              <a:rPr sz="1500" spc="-15" dirty="0">
                <a:latin typeface="Microsoft Sans Serif"/>
                <a:cs typeface="Microsoft Sans Serif"/>
              </a:rPr>
              <a:t>рисков, </a:t>
            </a:r>
            <a:r>
              <a:rPr sz="1500" spc="-5" dirty="0">
                <a:latin typeface="Microsoft Sans Serif"/>
                <a:cs typeface="Microsoft Sans Serif"/>
              </a:rPr>
              <a:t>и </a:t>
            </a:r>
            <a:r>
              <a:rPr sz="1500" spc="-35" dirty="0">
                <a:latin typeface="Microsoft Sans Serif"/>
                <a:cs typeface="Microsoft Sans Serif"/>
              </a:rPr>
              <a:t>относительно </a:t>
            </a:r>
            <a:r>
              <a:rPr sz="1500" spc="-25" dirty="0">
                <a:latin typeface="Microsoft Sans Serif"/>
                <a:cs typeface="Microsoft Sans Serif"/>
              </a:rPr>
              <a:t>легкое </a:t>
            </a:r>
            <a:r>
              <a:rPr sz="1500" spc="-20" dirty="0">
                <a:latin typeface="Microsoft Sans Serif"/>
                <a:cs typeface="Microsoft Sans Serif"/>
              </a:rPr>
              <a:t> </a:t>
            </a:r>
            <a:r>
              <a:rPr sz="1500" spc="-55" dirty="0">
                <a:latin typeface="Microsoft Sans Serif"/>
                <a:cs typeface="Microsoft Sans Serif"/>
              </a:rPr>
              <a:t>в</a:t>
            </a:r>
            <a:r>
              <a:rPr sz="1500" spc="-30" dirty="0">
                <a:latin typeface="Microsoft Sans Serif"/>
                <a:cs typeface="Microsoft Sans Serif"/>
              </a:rPr>
              <a:t>ст</a:t>
            </a:r>
            <a:r>
              <a:rPr sz="1500" spc="-55" dirty="0">
                <a:latin typeface="Microsoft Sans Serif"/>
                <a:cs typeface="Microsoft Sans Serif"/>
              </a:rPr>
              <a:t>у</a:t>
            </a:r>
            <a:r>
              <a:rPr sz="1500" spc="-60" dirty="0">
                <a:latin typeface="Microsoft Sans Serif"/>
                <a:cs typeface="Microsoft Sans Serif"/>
              </a:rPr>
              <a:t>п</a:t>
            </a:r>
            <a:r>
              <a:rPr sz="1500" spc="-25" dirty="0">
                <a:latin typeface="Microsoft Sans Serif"/>
                <a:cs typeface="Microsoft Sans Serif"/>
              </a:rPr>
              <a:t>л</a:t>
            </a:r>
            <a:r>
              <a:rPr sz="1500" spc="-35" dirty="0">
                <a:latin typeface="Microsoft Sans Serif"/>
                <a:cs typeface="Microsoft Sans Serif"/>
              </a:rPr>
              <a:t>е</a:t>
            </a:r>
            <a:r>
              <a:rPr sz="1500" spc="-50" dirty="0">
                <a:latin typeface="Microsoft Sans Serif"/>
                <a:cs typeface="Microsoft Sans Serif"/>
              </a:rPr>
              <a:t>н</a:t>
            </a:r>
            <a:r>
              <a:rPr sz="1500" spc="-30" dirty="0">
                <a:latin typeface="Microsoft Sans Serif"/>
                <a:cs typeface="Microsoft Sans Serif"/>
              </a:rPr>
              <a:t>и</a:t>
            </a:r>
            <a:r>
              <a:rPr sz="1500" dirty="0">
                <a:latin typeface="Microsoft Sans Serif"/>
                <a:cs typeface="Microsoft Sans Serif"/>
              </a:rPr>
              <a:t>е</a:t>
            </a:r>
            <a:r>
              <a:rPr sz="1500" spc="-4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в</a:t>
            </a:r>
            <a:r>
              <a:rPr sz="1500" spc="-120" dirty="0">
                <a:latin typeface="Microsoft Sans Serif"/>
                <a:cs typeface="Microsoft Sans Serif"/>
              </a:rPr>
              <a:t> </a:t>
            </a:r>
            <a:r>
              <a:rPr sz="1500" spc="-35" dirty="0">
                <a:latin typeface="Microsoft Sans Serif"/>
                <a:cs typeface="Microsoft Sans Serif"/>
              </a:rPr>
              <a:t>кр</a:t>
            </a:r>
            <a:r>
              <a:rPr sz="1500" spc="-60" dirty="0">
                <a:latin typeface="Microsoft Sans Serif"/>
                <a:cs typeface="Microsoft Sans Serif"/>
              </a:rPr>
              <a:t>у</a:t>
            </a:r>
            <a:r>
              <a:rPr sz="1500" spc="-10" dirty="0">
                <a:latin typeface="Microsoft Sans Serif"/>
                <a:cs typeface="Microsoft Sans Serif"/>
              </a:rPr>
              <a:t>пны</a:t>
            </a:r>
            <a:r>
              <a:rPr sz="1500" spc="-5" dirty="0">
                <a:latin typeface="Microsoft Sans Serif"/>
                <a:cs typeface="Microsoft Sans Serif"/>
              </a:rPr>
              <a:t>й</a:t>
            </a:r>
            <a:r>
              <a:rPr sz="1500" spc="-100" dirty="0">
                <a:latin typeface="Microsoft Sans Serif"/>
                <a:cs typeface="Microsoft Sans Serif"/>
              </a:rPr>
              <a:t> </a:t>
            </a:r>
            <a:r>
              <a:rPr sz="1500" spc="-25" dirty="0">
                <a:latin typeface="Microsoft Sans Serif"/>
                <a:cs typeface="Microsoft Sans Serif"/>
              </a:rPr>
              <a:t>б</a:t>
            </a:r>
            <a:r>
              <a:rPr sz="1500" spc="-30" dirty="0">
                <a:latin typeface="Microsoft Sans Serif"/>
                <a:cs typeface="Microsoft Sans Serif"/>
              </a:rPr>
              <a:t>и</a:t>
            </a:r>
            <a:r>
              <a:rPr sz="1500" spc="-95" dirty="0">
                <a:latin typeface="Microsoft Sans Serif"/>
                <a:cs typeface="Microsoft Sans Serif"/>
              </a:rPr>
              <a:t>з</a:t>
            </a:r>
            <a:r>
              <a:rPr sz="1500" spc="-35" dirty="0">
                <a:latin typeface="Microsoft Sans Serif"/>
                <a:cs typeface="Microsoft Sans Serif"/>
              </a:rPr>
              <a:t>н</a:t>
            </a:r>
            <a:r>
              <a:rPr sz="1500" spc="-20" dirty="0">
                <a:latin typeface="Microsoft Sans Serif"/>
                <a:cs typeface="Microsoft Sans Serif"/>
              </a:rPr>
              <a:t>ес</a:t>
            </a:r>
            <a:r>
              <a:rPr sz="1500" dirty="0"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9140951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6691" y="341756"/>
            <a:ext cx="1123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749043"/>
            <a:ext cx="5349875" cy="43031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 smtClean="0">
                <a:latin typeface="Microsoft Sans Serif"/>
                <a:cs typeface="Microsoft Sans Serif"/>
              </a:rPr>
              <a:t>1</a:t>
            </a:r>
            <a:r>
              <a:rPr lang="ru-RU" sz="1600" spc="-5" dirty="0" smtClean="0">
                <a:latin typeface="Microsoft Sans Serif"/>
                <a:cs typeface="Microsoft Sans Serif"/>
              </a:rPr>
              <a:t>8</a:t>
            </a:r>
            <a:r>
              <a:rPr sz="1600" spc="10" dirty="0" smtClean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лет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опыта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ведения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туристического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бизнеса!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15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latin typeface="Wingdings"/>
                <a:cs typeface="Wingdings"/>
              </a:rPr>
              <a:t>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1600" spc="-5" dirty="0" smtClean="0">
                <a:latin typeface="Microsoft Sans Serif"/>
                <a:cs typeface="Microsoft Sans Serif"/>
              </a:rPr>
              <a:t>+</a:t>
            </a:r>
            <a:r>
              <a:rPr lang="ru-RU" sz="1600" spc="-5" dirty="0">
                <a:latin typeface="Microsoft Sans Serif"/>
                <a:cs typeface="Microsoft Sans Serif"/>
              </a:rPr>
              <a:t>4</a:t>
            </a:r>
            <a:r>
              <a:rPr lang="ru-RU" sz="1600" spc="-5" dirty="0" smtClean="0">
                <a:latin typeface="Microsoft Sans Serif"/>
                <a:cs typeface="Microsoft Sans Serif"/>
              </a:rPr>
              <a:t>00</a:t>
            </a:r>
            <a:r>
              <a:rPr sz="1600" spc="5" dirty="0" smtClean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офисов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странах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СНГ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Казахстане!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ru-RU" sz="1600" spc="-5" dirty="0">
                <a:latin typeface="Microsoft Sans Serif"/>
                <a:cs typeface="Microsoft Sans Serif"/>
              </a:rPr>
              <a:t>7</a:t>
            </a:r>
            <a:r>
              <a:rPr sz="1600" spc="5" dirty="0" smtClean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лет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работы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Казахстане!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155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1 500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000 </a:t>
            </a:r>
            <a:r>
              <a:rPr sz="1600" spc="-10" dirty="0">
                <a:latin typeface="Microsoft Sans Serif"/>
                <a:cs typeface="Microsoft Sans Serif"/>
              </a:rPr>
              <a:t>туристов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Sans Serif"/>
                <a:cs typeface="Microsoft Sans Serif"/>
              </a:rPr>
              <a:t>выбирающих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нашу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сеть!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ru-RU" sz="1600" spc="-5" dirty="0" smtClean="0">
                <a:latin typeface="Microsoft Sans Serif"/>
                <a:cs typeface="Microsoft Sans Serif"/>
              </a:rPr>
              <a:t>Свыше 40</a:t>
            </a:r>
            <a:r>
              <a:rPr sz="1600" spc="10" dirty="0" smtClean="0">
                <a:latin typeface="Microsoft Sans Serif"/>
                <a:cs typeface="Microsoft Sans Serif"/>
              </a:rPr>
              <a:t> </a:t>
            </a:r>
            <a:r>
              <a:rPr sz="1600" spc="-20" dirty="0" err="1" smtClean="0">
                <a:latin typeface="Microsoft Sans Serif"/>
                <a:cs typeface="Microsoft Sans Serif"/>
              </a:rPr>
              <a:t>франшиз</a:t>
            </a:r>
            <a:r>
              <a:rPr sz="1600" spc="60" dirty="0" smtClean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 err="1" smtClean="0">
                <a:latin typeface="Microsoft Sans Serif"/>
                <a:cs typeface="Microsoft Sans Serif"/>
              </a:rPr>
              <a:t>Республик</a:t>
            </a:r>
            <a:r>
              <a:rPr lang="ru-RU" sz="1600" spc="-30" dirty="0" smtClean="0">
                <a:latin typeface="Microsoft Sans Serif"/>
                <a:cs typeface="Microsoft Sans Serif"/>
              </a:rPr>
              <a:t>е</a:t>
            </a:r>
            <a:r>
              <a:rPr sz="1600" spc="60" dirty="0" smtClean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Казахстан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415" dirty="0">
                <a:latin typeface="Microsoft Sans Serif"/>
                <a:cs typeface="Microsoft Sans Serif"/>
              </a:rPr>
              <a:t>– </a:t>
            </a:r>
            <a:r>
              <a:rPr sz="1600" spc="4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самая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крупная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сеть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туристических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агентств.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Доверие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партнеров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прямое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доказательство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работающей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бизнес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модели!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146" y="907796"/>
            <a:ext cx="4237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ТРЕБ</a:t>
            </a:r>
            <a:r>
              <a:rPr sz="2400" b="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ВА</a:t>
            </a:r>
            <a:r>
              <a:rPr sz="2400" b="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НИ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Я</a:t>
            </a:r>
            <a:r>
              <a:rPr sz="2400" b="0" spc="-8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204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2400" b="0" spc="-8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П</a:t>
            </a:r>
            <a:r>
              <a:rPr sz="2400" b="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АРТНЕРА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076" y="34175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1246784"/>
            <a:ext cx="6281420" cy="508562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600" spc="-140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6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р</a:t>
            </a:r>
            <a:r>
              <a:rPr sz="16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16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6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д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ю:</a:t>
            </a:r>
            <a:endParaRPr sz="1600" dirty="0">
              <a:latin typeface="Microsoft Sans Serif"/>
              <a:cs typeface="Microsoft Sans Serif"/>
            </a:endParaRPr>
          </a:p>
          <a:p>
            <a:pPr marL="242570" indent="-230504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243204" algn="l"/>
              </a:tabLst>
            </a:pPr>
            <a:r>
              <a:rPr sz="1600" spc="-85" dirty="0">
                <a:latin typeface="Microsoft Sans Serif"/>
                <a:cs typeface="Microsoft Sans Serif"/>
              </a:rPr>
              <a:t>Высшее</a:t>
            </a:r>
            <a:r>
              <a:rPr sz="1600" spc="-1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или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среднее</a:t>
            </a:r>
            <a:r>
              <a:rPr sz="1600" spc="-180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образование.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Уверенный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пользователь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ПК</a:t>
            </a:r>
            <a:endParaRPr sz="1600" dirty="0">
              <a:latin typeface="Microsoft Sans Serif"/>
              <a:cs typeface="Microsoft Sans Serif"/>
            </a:endParaRPr>
          </a:p>
          <a:p>
            <a:pPr marL="242570" indent="-230504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204" algn="l"/>
              </a:tabLst>
            </a:pPr>
            <a:r>
              <a:rPr sz="1600" spc="-40" dirty="0">
                <a:latin typeface="Microsoft Sans Serif"/>
                <a:cs typeface="Microsoft Sans Serif"/>
              </a:rPr>
              <a:t>Наличие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собственного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или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арендованного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офиса..</a:t>
            </a:r>
            <a:endParaRPr sz="1600" dirty="0">
              <a:latin typeface="Microsoft Sans Serif"/>
              <a:cs typeface="Microsoft Sans Serif"/>
            </a:endParaRPr>
          </a:p>
          <a:p>
            <a:pPr marL="241300" marR="447040" indent="-228600">
              <a:lnSpc>
                <a:spcPct val="131200"/>
              </a:lnSpc>
              <a:buFont typeface="Wingdings"/>
              <a:buChar char=""/>
              <a:tabLst>
                <a:tab pos="243204" algn="l"/>
              </a:tabLst>
            </a:pPr>
            <a:r>
              <a:rPr sz="1600" spc="-40" dirty="0" err="1" smtClean="0">
                <a:latin typeface="Microsoft Sans Serif"/>
                <a:cs typeface="Microsoft Sans Serif"/>
              </a:rPr>
              <a:t>Франчайзи</a:t>
            </a:r>
            <a:r>
              <a:rPr sz="1600" spc="70" dirty="0" smtClean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должен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сам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заниматься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развитием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бизнеса!</a:t>
            </a:r>
            <a:endParaRPr sz="1600" dirty="0">
              <a:latin typeface="Microsoft Sans Serif"/>
              <a:cs typeface="Microsoft Sans Serif"/>
            </a:endParaRPr>
          </a:p>
          <a:p>
            <a:pPr marL="184785" marR="970280" indent="-172720">
              <a:lnSpc>
                <a:spcPct val="99000"/>
              </a:lnSpc>
              <a:spcBef>
                <a:spcPts val="805"/>
              </a:spcBef>
              <a:buFont typeface="Wingdings"/>
              <a:buChar char=""/>
              <a:tabLst>
                <a:tab pos="185420" algn="l"/>
              </a:tabLst>
            </a:pPr>
            <a:r>
              <a:rPr sz="1600" spc="-155" dirty="0">
                <a:latin typeface="Microsoft Sans Serif"/>
                <a:cs typeface="Microsoft Sans Serif"/>
              </a:rPr>
              <a:t>У</a:t>
            </a:r>
            <a:r>
              <a:rPr sz="1600" spc="-110" dirty="0">
                <a:latin typeface="Microsoft Sans Serif"/>
                <a:cs typeface="Microsoft Sans Serif"/>
              </a:rPr>
              <a:t>м</a:t>
            </a:r>
            <a:r>
              <a:rPr sz="1600" spc="-65" dirty="0">
                <a:latin typeface="Microsoft Sans Serif"/>
                <a:cs typeface="Microsoft Sans Serif"/>
              </a:rPr>
              <a:t>е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7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о</a:t>
            </a:r>
            <a:r>
              <a:rPr sz="1600" spc="-70" dirty="0">
                <a:latin typeface="Microsoft Sans Serif"/>
                <a:cs typeface="Microsoft Sans Serif"/>
              </a:rPr>
              <a:t>б</a:t>
            </a:r>
            <a:r>
              <a:rPr sz="1600" spc="-65" dirty="0">
                <a:latin typeface="Microsoft Sans Serif"/>
                <a:cs typeface="Microsoft Sans Serif"/>
              </a:rPr>
              <a:t>щ</a:t>
            </a:r>
            <a:r>
              <a:rPr sz="1600" spc="-105" dirty="0">
                <a:latin typeface="Microsoft Sans Serif"/>
                <a:cs typeface="Microsoft Sans Serif"/>
              </a:rPr>
              <a:t>а</a:t>
            </a:r>
            <a:r>
              <a:rPr sz="1600" spc="-65" dirty="0">
                <a:latin typeface="Microsoft Sans Serif"/>
                <a:cs typeface="Microsoft Sans Serif"/>
              </a:rPr>
              <a:t>т</a:t>
            </a:r>
            <a:r>
              <a:rPr sz="1600" spc="-75" dirty="0">
                <a:latin typeface="Microsoft Sans Serif"/>
                <a:cs typeface="Microsoft Sans Serif"/>
              </a:rPr>
              <a:t>ь</a:t>
            </a:r>
            <a:r>
              <a:rPr sz="1600" spc="-60" dirty="0">
                <a:latin typeface="Microsoft Sans Serif"/>
                <a:cs typeface="Microsoft Sans Serif"/>
              </a:rPr>
              <a:t>с</a:t>
            </a:r>
            <a:r>
              <a:rPr sz="1600" spc="-5" dirty="0">
                <a:latin typeface="Microsoft Sans Serif"/>
                <a:cs typeface="Microsoft Sans Serif"/>
              </a:rPr>
              <a:t>я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к</a:t>
            </a:r>
            <a:r>
              <a:rPr sz="1600" spc="-45" dirty="0">
                <a:latin typeface="Microsoft Sans Serif"/>
                <a:cs typeface="Microsoft Sans Serif"/>
              </a:rPr>
              <a:t>л</a:t>
            </a:r>
            <a:r>
              <a:rPr sz="1600" spc="-70" dirty="0">
                <a:latin typeface="Microsoft Sans Serif"/>
                <a:cs typeface="Microsoft Sans Serif"/>
              </a:rPr>
              <a:t>и</a:t>
            </a:r>
            <a:r>
              <a:rPr sz="1600" spc="-65" dirty="0">
                <a:latin typeface="Microsoft Sans Serif"/>
                <a:cs typeface="Microsoft Sans Serif"/>
              </a:rPr>
              <a:t>е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65" dirty="0">
                <a:latin typeface="Microsoft Sans Serif"/>
                <a:cs typeface="Microsoft Sans Serif"/>
              </a:rPr>
              <a:t>т</a:t>
            </a:r>
            <a:r>
              <a:rPr sz="1600" spc="-55" dirty="0">
                <a:latin typeface="Microsoft Sans Serif"/>
                <a:cs typeface="Microsoft Sans Serif"/>
              </a:rPr>
              <a:t>а</a:t>
            </a:r>
            <a:r>
              <a:rPr sz="1600" spc="-100" dirty="0">
                <a:latin typeface="Microsoft Sans Serif"/>
                <a:cs typeface="Microsoft Sans Serif"/>
              </a:rPr>
              <a:t>м</a:t>
            </a:r>
            <a:r>
              <a:rPr sz="1600" spc="-6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.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С</a:t>
            </a:r>
            <a:r>
              <a:rPr sz="1600" spc="-90" dirty="0">
                <a:latin typeface="Microsoft Sans Serif"/>
                <a:cs typeface="Microsoft Sans Serif"/>
              </a:rPr>
              <a:t>п</a:t>
            </a:r>
            <a:r>
              <a:rPr sz="1600" spc="-65" dirty="0">
                <a:latin typeface="Microsoft Sans Serif"/>
                <a:cs typeface="Microsoft Sans Serif"/>
              </a:rPr>
              <a:t>о</a:t>
            </a:r>
            <a:r>
              <a:rPr sz="1600" spc="-50" dirty="0">
                <a:latin typeface="Microsoft Sans Serif"/>
                <a:cs typeface="Microsoft Sans Serif"/>
              </a:rPr>
              <a:t>с</a:t>
            </a:r>
            <a:r>
              <a:rPr sz="1600" spc="-65" dirty="0">
                <a:latin typeface="Microsoft Sans Serif"/>
                <a:cs typeface="Microsoft Sans Serif"/>
              </a:rPr>
              <a:t>о</a:t>
            </a:r>
            <a:r>
              <a:rPr sz="1600" spc="-70" dirty="0">
                <a:latin typeface="Microsoft Sans Serif"/>
                <a:cs typeface="Microsoft Sans Serif"/>
              </a:rPr>
              <a:t>б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65" dirty="0">
                <a:latin typeface="Microsoft Sans Serif"/>
                <a:cs typeface="Microsoft Sans Serif"/>
              </a:rPr>
              <a:t>о</a:t>
            </a:r>
            <a:r>
              <a:rPr sz="1600" spc="-60" dirty="0">
                <a:latin typeface="Microsoft Sans Serif"/>
                <a:cs typeface="Microsoft Sans Serif"/>
              </a:rPr>
              <a:t>с</a:t>
            </a:r>
            <a:r>
              <a:rPr sz="1600" spc="-55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ь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п</a:t>
            </a:r>
            <a:r>
              <a:rPr sz="1600" spc="-65" dirty="0">
                <a:latin typeface="Microsoft Sans Serif"/>
                <a:cs typeface="Microsoft Sans Serif"/>
              </a:rPr>
              <a:t>о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70" dirty="0">
                <a:latin typeface="Microsoft Sans Serif"/>
                <a:cs typeface="Microsoft Sans Serif"/>
              </a:rPr>
              <a:t>и</a:t>
            </a:r>
            <a:r>
              <a:rPr sz="1600" spc="-110" dirty="0">
                <a:latin typeface="Microsoft Sans Serif"/>
                <a:cs typeface="Microsoft Sans Serif"/>
              </a:rPr>
              <a:t>м</a:t>
            </a:r>
            <a:r>
              <a:rPr sz="1600" spc="-90" dirty="0">
                <a:latin typeface="Microsoft Sans Serif"/>
                <a:cs typeface="Microsoft Sans Serif"/>
              </a:rPr>
              <a:t>а</a:t>
            </a:r>
            <a:r>
              <a:rPr sz="1600" spc="-55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ь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х  </a:t>
            </a:r>
            <a:r>
              <a:rPr sz="1600" spc="-65" dirty="0">
                <a:latin typeface="Microsoft Sans Serif"/>
                <a:cs typeface="Microsoft Sans Serif"/>
              </a:rPr>
              <a:t>потребности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пожелания.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Стремление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05" dirty="0">
                <a:latin typeface="Microsoft Sans Serif"/>
                <a:cs typeface="Microsoft Sans Serif"/>
              </a:rPr>
              <a:t>к</a:t>
            </a:r>
            <a:r>
              <a:rPr sz="1600" spc="-18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развитию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усовершенствования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профессиональных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навыков </a:t>
            </a:r>
            <a:r>
              <a:rPr sz="1600" spc="-5" dirty="0">
                <a:latin typeface="Microsoft Sans Serif"/>
                <a:cs typeface="Microsoft Sans Serif"/>
              </a:rPr>
              <a:t>в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туристическом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бизнесе.</a:t>
            </a:r>
            <a:endParaRPr sz="1600" dirty="0">
              <a:latin typeface="Microsoft Sans Serif"/>
              <a:cs typeface="Microsoft Sans Serif"/>
            </a:endParaRPr>
          </a:p>
          <a:p>
            <a:pPr marL="184785" marR="289560" indent="-172720">
              <a:lnSpc>
                <a:spcPct val="99100"/>
              </a:lnSpc>
              <a:spcBef>
                <a:spcPts val="795"/>
              </a:spcBef>
              <a:buFont typeface="Wingdings"/>
              <a:buChar char=""/>
              <a:tabLst>
                <a:tab pos="185420" algn="l"/>
              </a:tabLst>
            </a:pPr>
            <a:r>
              <a:rPr sz="1600" spc="-65" dirty="0">
                <a:latin typeface="Microsoft Sans Serif"/>
                <a:cs typeface="Microsoft Sans Serif"/>
              </a:rPr>
              <a:t>Ответственность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трудолюбие.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Этот </a:t>
            </a:r>
            <a:r>
              <a:rPr sz="1600" spc="-70" dirty="0">
                <a:latin typeface="Microsoft Sans Serif"/>
                <a:cs typeface="Microsoft Sans Serif"/>
              </a:rPr>
              <a:t>бизнес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для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тех,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кто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любит 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работать,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кто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хочет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сделать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этот бизнес-делом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жизни,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кто 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полностью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вовлечен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бизнес,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кто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готов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выкладываться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на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100%.</a:t>
            </a:r>
            <a:endParaRPr sz="1600" dirty="0">
              <a:latin typeface="Microsoft Sans Serif"/>
              <a:cs typeface="Microsoft Sans Serif"/>
            </a:endParaRPr>
          </a:p>
          <a:p>
            <a:pPr marL="184785" marR="1002665" indent="-172720">
              <a:lnSpc>
                <a:spcPts val="1900"/>
              </a:lnSpc>
              <a:spcBef>
                <a:spcPts val="860"/>
              </a:spcBef>
              <a:buFont typeface="Wingdings"/>
              <a:buChar char=""/>
              <a:tabLst>
                <a:tab pos="185420" algn="l"/>
              </a:tabLst>
            </a:pPr>
            <a:r>
              <a:rPr sz="1600" spc="-70" dirty="0">
                <a:latin typeface="Microsoft Sans Serif"/>
                <a:cs typeface="Microsoft Sans Serif"/>
              </a:rPr>
              <a:t>Активность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целеустремленность.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Самостоятельность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с</a:t>
            </a:r>
            <a:r>
              <a:rPr sz="1600" spc="-65" dirty="0">
                <a:latin typeface="Microsoft Sans Serif"/>
                <a:cs typeface="Microsoft Sans Serif"/>
              </a:rPr>
              <a:t>а</a:t>
            </a:r>
            <a:r>
              <a:rPr sz="1600" spc="-110" dirty="0">
                <a:latin typeface="Microsoft Sans Serif"/>
                <a:cs typeface="Microsoft Sans Serif"/>
              </a:rPr>
              <a:t>м</a:t>
            </a:r>
            <a:r>
              <a:rPr sz="1600" spc="-65" dirty="0">
                <a:latin typeface="Microsoft Sans Serif"/>
                <a:cs typeface="Microsoft Sans Serif"/>
              </a:rPr>
              <a:t>оор</a:t>
            </a:r>
            <a:r>
              <a:rPr sz="1600" spc="-130" dirty="0">
                <a:latin typeface="Microsoft Sans Serif"/>
                <a:cs typeface="Microsoft Sans Serif"/>
              </a:rPr>
              <a:t>г</a:t>
            </a:r>
            <a:r>
              <a:rPr sz="1600" spc="-65" dirty="0">
                <a:latin typeface="Microsoft Sans Serif"/>
                <a:cs typeface="Microsoft Sans Serif"/>
              </a:rPr>
              <a:t>ан</a:t>
            </a:r>
            <a:r>
              <a:rPr sz="1600" spc="-60" dirty="0">
                <a:latin typeface="Microsoft Sans Serif"/>
                <a:cs typeface="Microsoft Sans Serif"/>
              </a:rPr>
              <a:t>и</a:t>
            </a:r>
            <a:r>
              <a:rPr sz="1600" spc="-145" dirty="0">
                <a:latin typeface="Microsoft Sans Serif"/>
                <a:cs typeface="Microsoft Sans Serif"/>
              </a:rPr>
              <a:t>з</a:t>
            </a:r>
            <a:r>
              <a:rPr sz="1600" spc="-65" dirty="0">
                <a:latin typeface="Microsoft Sans Serif"/>
                <a:cs typeface="Microsoft Sans Serif"/>
              </a:rPr>
              <a:t>о</a:t>
            </a:r>
            <a:r>
              <a:rPr sz="1600" spc="-75" dirty="0">
                <a:latin typeface="Microsoft Sans Serif"/>
                <a:cs typeface="Microsoft Sans Serif"/>
              </a:rPr>
              <a:t>в</a:t>
            </a:r>
            <a:r>
              <a:rPr sz="1600" spc="-55" dirty="0">
                <a:latin typeface="Microsoft Sans Serif"/>
                <a:cs typeface="Microsoft Sans Serif"/>
              </a:rPr>
              <a:t>ан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65" dirty="0">
                <a:latin typeface="Microsoft Sans Serif"/>
                <a:cs typeface="Microsoft Sans Serif"/>
              </a:rPr>
              <a:t>о</a:t>
            </a:r>
            <a:r>
              <a:rPr sz="1600" spc="-50" dirty="0">
                <a:latin typeface="Microsoft Sans Serif"/>
                <a:cs typeface="Microsoft Sans Serif"/>
              </a:rPr>
              <a:t>с</a:t>
            </a:r>
            <a:r>
              <a:rPr sz="1600" spc="-55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ь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п</a:t>
            </a:r>
            <a:r>
              <a:rPr sz="1600" spc="-65" dirty="0">
                <a:latin typeface="Microsoft Sans Serif"/>
                <a:cs typeface="Microsoft Sans Serif"/>
              </a:rPr>
              <a:t>а</a:t>
            </a:r>
            <a:r>
              <a:rPr sz="1600" spc="-105" dirty="0">
                <a:latin typeface="Microsoft Sans Serif"/>
                <a:cs typeface="Microsoft Sans Serif"/>
              </a:rPr>
              <a:t>р</a:t>
            </a:r>
            <a:r>
              <a:rPr sz="1600" spc="-65" dirty="0">
                <a:latin typeface="Microsoft Sans Serif"/>
                <a:cs typeface="Microsoft Sans Serif"/>
              </a:rPr>
              <a:t>т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65" dirty="0">
                <a:latin typeface="Microsoft Sans Serif"/>
                <a:cs typeface="Microsoft Sans Serif"/>
              </a:rPr>
              <a:t>ер</a:t>
            </a:r>
            <a:r>
              <a:rPr sz="1600" spc="-55" dirty="0">
                <a:latin typeface="Microsoft Sans Serif"/>
                <a:cs typeface="Microsoft Sans Serif"/>
              </a:rPr>
              <a:t>а</a:t>
            </a:r>
            <a:r>
              <a:rPr sz="1600" spc="-5" dirty="0">
                <a:latin typeface="Microsoft Sans Serif"/>
                <a:cs typeface="Microsoft Sans Serif"/>
              </a:rPr>
              <a:t>,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30" dirty="0">
                <a:latin typeface="Microsoft Sans Serif"/>
                <a:cs typeface="Microsoft Sans Serif"/>
              </a:rPr>
              <a:t>ж</a:t>
            </a:r>
            <a:r>
              <a:rPr sz="1600" spc="-114" dirty="0">
                <a:latin typeface="Microsoft Sans Serif"/>
                <a:cs typeface="Microsoft Sans Serif"/>
              </a:rPr>
              <a:t>е</a:t>
            </a:r>
            <a:r>
              <a:rPr sz="1600" spc="-45" dirty="0">
                <a:latin typeface="Microsoft Sans Serif"/>
                <a:cs typeface="Microsoft Sans Serif"/>
              </a:rPr>
              <a:t>л</a:t>
            </a:r>
            <a:r>
              <a:rPr sz="1600" spc="-65" dirty="0">
                <a:latin typeface="Microsoft Sans Serif"/>
                <a:cs typeface="Microsoft Sans Serif"/>
              </a:rPr>
              <a:t>а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7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ра</a:t>
            </a:r>
            <a:r>
              <a:rPr sz="1600" spc="-70" dirty="0">
                <a:latin typeface="Microsoft Sans Serif"/>
                <a:cs typeface="Microsoft Sans Serif"/>
              </a:rPr>
              <a:t>б</a:t>
            </a:r>
            <a:r>
              <a:rPr sz="1600" spc="-105" dirty="0">
                <a:latin typeface="Microsoft Sans Serif"/>
                <a:cs typeface="Microsoft Sans Serif"/>
              </a:rPr>
              <a:t>о</a:t>
            </a:r>
            <a:r>
              <a:rPr sz="1600" spc="-80" dirty="0">
                <a:latin typeface="Microsoft Sans Serif"/>
                <a:cs typeface="Microsoft Sans Serif"/>
              </a:rPr>
              <a:t>т</a:t>
            </a:r>
            <a:r>
              <a:rPr sz="1600" spc="-105" dirty="0">
                <a:latin typeface="Microsoft Sans Serif"/>
                <a:cs typeface="Microsoft Sans Serif"/>
              </a:rPr>
              <a:t>а</a:t>
            </a:r>
            <a:r>
              <a:rPr sz="1600" spc="-65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ь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 </a:t>
            </a:r>
            <a:r>
              <a:rPr sz="1600" spc="-75" dirty="0">
                <a:latin typeface="Microsoft Sans Serif"/>
                <a:cs typeface="Microsoft Sans Serif"/>
              </a:rPr>
              <a:t>зарабатывать.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30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lang="ru-RU" sz="1600" spc="30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2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600" spc="-70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sz="1600" spc="-3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ч</a:t>
            </a:r>
            <a:r>
              <a:rPr sz="1600" spc="-30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2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-30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6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600" spc="-5" dirty="0" err="1" smtClean="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sz="1600" spc="-50" dirty="0" smtClean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ра</a:t>
            </a: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б</a:t>
            </a:r>
            <a:r>
              <a:rPr sz="16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125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600" spc="-1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1600" spc="-75" dirty="0">
                <a:solidFill>
                  <a:srgbClr val="006FC0"/>
                </a:solidFill>
                <a:latin typeface="Microsoft Sans Serif"/>
                <a:cs typeface="Microsoft Sans Serif"/>
              </a:rPr>
              <a:t>ф</a:t>
            </a:r>
            <a:r>
              <a:rPr sz="16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6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: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1600" spc="-35" dirty="0">
                <a:latin typeface="Microsoft Sans Serif"/>
                <a:cs typeface="Microsoft Sans Serif"/>
              </a:rPr>
              <a:t>Минимум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3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сотрудника,</a:t>
            </a:r>
            <a:r>
              <a:rPr sz="1600" spc="-1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один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из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которых</a:t>
            </a:r>
            <a:r>
              <a:rPr sz="1600" spc="-120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будет</a:t>
            </a:r>
            <a:r>
              <a:rPr sz="1600" spc="-12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как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директором,</a:t>
            </a:r>
            <a:r>
              <a:rPr sz="1600" spc="-10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так</a:t>
            </a:r>
            <a:r>
              <a:rPr sz="1600" spc="-114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в</a:t>
            </a:r>
            <a:r>
              <a:rPr sz="1600" spc="-60" dirty="0">
                <a:latin typeface="Microsoft Sans Serif"/>
                <a:cs typeface="Microsoft Sans Serif"/>
              </a:rPr>
              <a:t>ы</a:t>
            </a:r>
            <a:r>
              <a:rPr sz="1600" spc="-90" dirty="0">
                <a:latin typeface="Microsoft Sans Serif"/>
                <a:cs typeface="Microsoft Sans Serif"/>
              </a:rPr>
              <a:t>п</a:t>
            </a:r>
            <a:r>
              <a:rPr sz="1600" spc="-105" dirty="0">
                <a:latin typeface="Microsoft Sans Serif"/>
                <a:cs typeface="Microsoft Sans Serif"/>
              </a:rPr>
              <a:t>о</a:t>
            </a:r>
            <a:r>
              <a:rPr sz="1600" spc="-45" dirty="0">
                <a:latin typeface="Microsoft Sans Serif"/>
                <a:cs typeface="Microsoft Sans Serif"/>
              </a:rPr>
              <a:t>л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65" dirty="0">
                <a:latin typeface="Microsoft Sans Serif"/>
                <a:cs typeface="Microsoft Sans Serif"/>
              </a:rPr>
              <a:t>ят</a:t>
            </a:r>
            <a:r>
              <a:rPr sz="1600" spc="-10" dirty="0">
                <a:latin typeface="Microsoft Sans Serif"/>
                <a:cs typeface="Microsoft Sans Serif"/>
              </a:rPr>
              <a:t>ь</a:t>
            </a:r>
            <a:r>
              <a:rPr sz="1600" spc="-17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ф</a:t>
            </a:r>
            <a:r>
              <a:rPr sz="1600" spc="-50" dirty="0">
                <a:latin typeface="Microsoft Sans Serif"/>
                <a:cs typeface="Microsoft Sans Serif"/>
              </a:rPr>
              <a:t>у</a:t>
            </a:r>
            <a:r>
              <a:rPr sz="1600" spc="-40" dirty="0">
                <a:latin typeface="Microsoft Sans Serif"/>
                <a:cs typeface="Microsoft Sans Serif"/>
              </a:rPr>
              <a:t>н</a:t>
            </a:r>
            <a:r>
              <a:rPr sz="1600" spc="-135" dirty="0">
                <a:latin typeface="Microsoft Sans Serif"/>
                <a:cs typeface="Microsoft Sans Serif"/>
              </a:rPr>
              <a:t>к</a:t>
            </a:r>
            <a:r>
              <a:rPr sz="1600" spc="-35" dirty="0">
                <a:latin typeface="Microsoft Sans Serif"/>
                <a:cs typeface="Microsoft Sans Serif"/>
              </a:rPr>
              <a:t>ци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м</a:t>
            </a:r>
            <a:r>
              <a:rPr sz="1600" spc="-65" dirty="0">
                <a:latin typeface="Microsoft Sans Serif"/>
                <a:cs typeface="Microsoft Sans Serif"/>
              </a:rPr>
              <a:t>е</a:t>
            </a:r>
            <a:r>
              <a:rPr sz="1600" spc="-80" dirty="0">
                <a:latin typeface="Microsoft Sans Serif"/>
                <a:cs typeface="Microsoft Sans Serif"/>
              </a:rPr>
              <a:t>н</a:t>
            </a:r>
            <a:r>
              <a:rPr sz="1600" spc="-105" dirty="0">
                <a:latin typeface="Microsoft Sans Serif"/>
                <a:cs typeface="Microsoft Sans Serif"/>
              </a:rPr>
              <a:t>е</a:t>
            </a:r>
            <a:r>
              <a:rPr sz="1600" spc="-65" dirty="0">
                <a:latin typeface="Microsoft Sans Serif"/>
                <a:cs typeface="Microsoft Sans Serif"/>
              </a:rPr>
              <a:t>д</a:t>
            </a:r>
            <a:r>
              <a:rPr sz="1600" spc="-130" dirty="0">
                <a:latin typeface="Microsoft Sans Serif"/>
                <a:cs typeface="Microsoft Sans Serif"/>
              </a:rPr>
              <a:t>ж</a:t>
            </a:r>
            <a:r>
              <a:rPr sz="1600" spc="-65" dirty="0">
                <a:latin typeface="Microsoft Sans Serif"/>
                <a:cs typeface="Microsoft Sans Serif"/>
              </a:rPr>
              <a:t>ера</a:t>
            </a:r>
            <a:r>
              <a:rPr sz="1600" spc="-5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8327" y="255523"/>
            <a:ext cx="397446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245110">
              <a:lnSpc>
                <a:spcPts val="2800"/>
              </a:lnSpc>
              <a:spcBef>
                <a:spcPts val="260"/>
              </a:spcBef>
            </a:pPr>
            <a:r>
              <a:rPr sz="2400" b="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Б</a:t>
            </a:r>
            <a:r>
              <a:rPr sz="2400" b="0" spc="90" dirty="0">
                <a:solidFill>
                  <a:srgbClr val="006FC0"/>
                </a:solidFill>
                <a:latin typeface="Microsoft Sans Serif"/>
                <a:cs typeface="Microsoft Sans Serif"/>
              </a:rPr>
              <a:t>Щ</a:t>
            </a:r>
            <a:r>
              <a:rPr sz="2400" b="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sz="2400" b="0"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ТРЕБ</a:t>
            </a:r>
            <a:r>
              <a:rPr sz="2400" b="0" spc="-80" dirty="0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sz="2400" b="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ВАН</a:t>
            </a:r>
            <a:r>
              <a:rPr sz="2400" b="0" spc="-80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2400" b="0" dirty="0">
                <a:solidFill>
                  <a:srgbClr val="006FC0"/>
                </a:solidFill>
                <a:latin typeface="Microsoft Sans Serif"/>
                <a:cs typeface="Microsoft Sans Serif"/>
              </a:rPr>
              <a:t>Я</a:t>
            </a:r>
            <a:r>
              <a:rPr sz="2400" b="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25" dirty="0">
                <a:solidFill>
                  <a:srgbClr val="006FC0"/>
                </a:solidFill>
                <a:latin typeface="Microsoft Sans Serif"/>
                <a:cs typeface="Microsoft Sans Serif"/>
              </a:rPr>
              <a:t>К  </a:t>
            </a:r>
            <a:r>
              <a:rPr sz="2400" b="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МЕСТОРАСПОЛОЖЕНИЮ: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076" y="34175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404" y="1295552"/>
            <a:ext cx="7523480" cy="28693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54635" indent="-230504">
              <a:lnSpc>
                <a:spcPct val="100000"/>
              </a:lnSpc>
              <a:spcBef>
                <a:spcPts val="495"/>
              </a:spcBef>
              <a:buFont typeface="Wingdings"/>
              <a:buChar char=""/>
              <a:tabLst>
                <a:tab pos="25527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-18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любом</a:t>
            </a:r>
            <a:r>
              <a:rPr sz="1600" spc="-14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городе</a:t>
            </a:r>
            <a:r>
              <a:rPr sz="1600" spc="-10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Казахстана,</a:t>
            </a:r>
            <a:r>
              <a:rPr sz="1600" spc="-14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предпочтительно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населением</a:t>
            </a:r>
            <a:r>
              <a:rPr sz="1600" spc="-1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100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000</a:t>
            </a:r>
            <a:r>
              <a:rPr sz="1600" spc="-17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человек.</a:t>
            </a:r>
            <a:endParaRPr sz="1600" dirty="0">
              <a:latin typeface="Microsoft Sans Serif"/>
              <a:cs typeface="Microsoft Sans Serif"/>
            </a:endParaRPr>
          </a:p>
          <a:p>
            <a:pPr marL="278765" marR="403860">
              <a:lnSpc>
                <a:spcPct val="100000"/>
              </a:lnSpc>
              <a:spcBef>
                <a:spcPts val="395"/>
              </a:spcBef>
            </a:pPr>
            <a:r>
              <a:rPr sz="1600" spc="-45" dirty="0">
                <a:latin typeface="Microsoft Sans Serif"/>
                <a:cs typeface="Microsoft Sans Serif"/>
              </a:rPr>
              <a:t>Расположение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офиса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на</a:t>
            </a:r>
            <a:r>
              <a:rPr sz="1600" spc="-12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первом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этаже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отдельным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входом,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или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торговом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центре </a:t>
            </a:r>
            <a:r>
              <a:rPr sz="1600" spc="-5" dirty="0">
                <a:latin typeface="Microsoft Sans Serif"/>
                <a:cs typeface="Microsoft Sans Serif"/>
              </a:rPr>
              <a:t>с </a:t>
            </a:r>
            <a:r>
              <a:rPr sz="1600" spc="-30" dirty="0">
                <a:latin typeface="Microsoft Sans Serif"/>
                <a:cs typeface="Microsoft Sans Serif"/>
              </a:rPr>
              <a:t>хорошей </a:t>
            </a:r>
            <a:r>
              <a:rPr sz="1600" spc="-65" dirty="0">
                <a:latin typeface="Microsoft Sans Serif"/>
                <a:cs typeface="Microsoft Sans Serif"/>
              </a:rPr>
              <a:t>посещаемостью. </a:t>
            </a:r>
            <a:r>
              <a:rPr sz="1600" spc="-5" dirty="0">
                <a:latin typeface="Microsoft Sans Serif"/>
                <a:cs typeface="Microsoft Sans Serif"/>
              </a:rPr>
              <a:t>В </a:t>
            </a:r>
            <a:r>
              <a:rPr sz="1600" spc="-40" dirty="0">
                <a:latin typeface="Microsoft Sans Serif"/>
                <a:cs typeface="Microsoft Sans Serif"/>
              </a:rPr>
              <a:t>любом </a:t>
            </a:r>
            <a:r>
              <a:rPr sz="1600" spc="-70" dirty="0">
                <a:latin typeface="Microsoft Sans Serif"/>
                <a:cs typeface="Microsoft Sans Serif"/>
              </a:rPr>
              <a:t>случае </a:t>
            </a:r>
            <a:r>
              <a:rPr sz="1600" spc="-25" dirty="0">
                <a:latin typeface="Microsoft Sans Serif"/>
                <a:cs typeface="Microsoft Sans Serif"/>
              </a:rPr>
              <a:t>нужно </a:t>
            </a:r>
            <a:r>
              <a:rPr sz="1600" spc="-75" dirty="0">
                <a:latin typeface="Microsoft Sans Serif"/>
                <a:cs typeface="Microsoft Sans Serif"/>
              </a:rPr>
              <a:t>выбирать 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оживленную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(проходную/проездную)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улицу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предусмотреть</a:t>
            </a:r>
            <a:r>
              <a:rPr sz="1600" spc="-7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возможность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парковки.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Microsoft Sans Serif"/>
              <a:cs typeface="Microsoft Sans Serif"/>
            </a:endParaRPr>
          </a:p>
          <a:p>
            <a:pPr marL="276225" marR="451484" indent="-264160">
              <a:lnSpc>
                <a:spcPct val="100000"/>
              </a:lnSpc>
              <a:buFont typeface="Wingdings"/>
              <a:buChar char=""/>
              <a:tabLst>
                <a:tab pos="276860" algn="l"/>
              </a:tabLst>
            </a:pPr>
            <a:r>
              <a:rPr sz="1600" spc="-80" dirty="0">
                <a:latin typeface="Microsoft Sans Serif"/>
                <a:cs typeface="Microsoft Sans Serif"/>
              </a:rPr>
              <a:t>Обязательна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возможность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размещения</a:t>
            </a:r>
            <a:r>
              <a:rPr sz="1600" spc="-12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вывески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согласно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40" dirty="0" err="1">
                <a:latin typeface="Microsoft Sans Serif"/>
                <a:cs typeface="Microsoft Sans Serif"/>
              </a:rPr>
              <a:t>корпоративному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 err="1" smtClean="0">
                <a:latin typeface="Microsoft Sans Serif"/>
                <a:cs typeface="Microsoft Sans Serif"/>
              </a:rPr>
              <a:t>стилю</a:t>
            </a:r>
            <a:r>
              <a:rPr lang="ru-RU" sz="1600" spc="-25" dirty="0" smtClean="0">
                <a:latin typeface="Microsoft Sans Serif"/>
                <a:cs typeface="Microsoft Sans Serif"/>
              </a:rPr>
              <a:t> </a:t>
            </a:r>
            <a:r>
              <a:rPr sz="1600" spc="-25" dirty="0" err="1" smtClean="0">
                <a:latin typeface="Microsoft Sans Serif"/>
                <a:cs typeface="Microsoft Sans Serif"/>
              </a:rPr>
              <a:t>компании</a:t>
            </a:r>
            <a:r>
              <a:rPr sz="1600" spc="-25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1750" dirty="0">
              <a:latin typeface="Microsoft Sans Serif"/>
              <a:cs typeface="Microsoft Sans Serif"/>
            </a:endParaRPr>
          </a:p>
          <a:p>
            <a:pPr marL="276225" indent="-264160">
              <a:lnSpc>
                <a:spcPct val="100000"/>
              </a:lnSpc>
              <a:buFont typeface="Wingdings"/>
              <a:buChar char=""/>
              <a:tabLst>
                <a:tab pos="276860" algn="l"/>
              </a:tabLst>
            </a:pPr>
            <a:r>
              <a:rPr sz="1600" spc="-65" dirty="0">
                <a:latin typeface="Microsoft Sans Serif"/>
                <a:cs typeface="Microsoft Sans Serif"/>
              </a:rPr>
              <a:t>Достаточная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площадь</a:t>
            </a:r>
            <a:r>
              <a:rPr sz="1600" spc="-1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туристического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агентства</a:t>
            </a:r>
            <a:r>
              <a:rPr sz="1600" spc="-114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25</a:t>
            </a:r>
            <a:r>
              <a:rPr sz="1600" spc="-225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кв.м.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-130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офисных</a:t>
            </a:r>
            <a:endParaRPr sz="1600" dirty="0">
              <a:latin typeface="Microsoft Sans Serif"/>
              <a:cs typeface="Microsoft Sans Serif"/>
            </a:endParaRPr>
          </a:p>
          <a:p>
            <a:pPr marL="276225">
              <a:lnSpc>
                <a:spcPct val="100000"/>
              </a:lnSpc>
              <a:spcBef>
                <a:spcPts val="5"/>
              </a:spcBef>
            </a:pPr>
            <a:r>
              <a:rPr sz="1600" spc="-60" dirty="0">
                <a:latin typeface="Microsoft Sans Serif"/>
                <a:cs typeface="Microsoft Sans Serif"/>
              </a:rPr>
              <a:t>помещениях</a:t>
            </a:r>
            <a:r>
              <a:rPr sz="1600" spc="-5" dirty="0">
                <a:latin typeface="Microsoft Sans Serif"/>
                <a:cs typeface="Microsoft Sans Serif"/>
              </a:rPr>
              <a:t> с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учетом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того,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что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работать</a:t>
            </a:r>
            <a:r>
              <a:rPr sz="1600" spc="-1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нем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будут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75" dirty="0" err="1">
                <a:latin typeface="Microsoft Sans Serif"/>
                <a:cs typeface="Microsoft Sans Serif"/>
              </a:rPr>
              <a:t>минимум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5" dirty="0" smtClean="0">
                <a:latin typeface="Microsoft Sans Serif"/>
                <a:cs typeface="Microsoft Sans Serif"/>
              </a:rPr>
              <a:t>2-3</a:t>
            </a:r>
            <a:r>
              <a:rPr lang="ru-RU" sz="1600" spc="-25" dirty="0" smtClean="0">
                <a:latin typeface="Microsoft Sans Serif"/>
                <a:cs typeface="Microsoft Sans Serif"/>
              </a:rPr>
              <a:t> </a:t>
            </a:r>
            <a:r>
              <a:rPr sz="1600" spc="-25" dirty="0" err="1" smtClean="0">
                <a:latin typeface="Microsoft Sans Serif"/>
                <a:cs typeface="Microsoft Sans Serif"/>
              </a:rPr>
              <a:t>сотрудника</a:t>
            </a:r>
            <a:r>
              <a:rPr sz="1600" spc="-25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076" y="341756"/>
            <a:ext cx="2277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b="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b="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b="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b="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b="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b="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b="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b="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b="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b="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b="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b="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b="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b="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b="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91" y="985843"/>
            <a:ext cx="6581775" cy="560070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329565" algn="ctr">
              <a:lnSpc>
                <a:spcPct val="100000"/>
              </a:lnSpc>
              <a:spcBef>
                <a:spcPts val="1280"/>
              </a:spcBef>
            </a:pPr>
            <a:r>
              <a:rPr sz="24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24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работы</a:t>
            </a:r>
            <a:r>
              <a:rPr sz="24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по</a:t>
            </a:r>
            <a:r>
              <a:rPr sz="24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франшизе</a:t>
            </a:r>
            <a:endParaRPr sz="2400" dirty="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SzPct val="93750"/>
              <a:buFont typeface="Wingdings"/>
              <a:buChar char=""/>
              <a:tabLst>
                <a:tab pos="185420" algn="l"/>
              </a:tabLst>
            </a:pP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Высокая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узнаваемость</a:t>
            </a:r>
            <a:r>
              <a:rPr sz="16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бренда.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473075">
              <a:lnSpc>
                <a:spcPct val="106200"/>
              </a:lnSpc>
              <a:spcBef>
                <a:spcPts val="15"/>
              </a:spcBef>
            </a:pPr>
            <a:r>
              <a:rPr sz="1600" spc="-20" dirty="0" err="1">
                <a:latin typeface="Microsoft Sans Serif"/>
                <a:cs typeface="Microsoft Sans Serif"/>
              </a:rPr>
              <a:t>Более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lang="ru-RU" sz="1600" spc="-15" dirty="0" smtClean="0">
                <a:latin typeface="Microsoft Sans Serif"/>
                <a:cs typeface="Microsoft Sans Serif"/>
              </a:rPr>
              <a:t>400</a:t>
            </a:r>
            <a:r>
              <a:rPr sz="1600" spc="10" dirty="0" smtClean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офисов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 smtClean="0">
                <a:latin typeface="Microsoft Sans Serif"/>
                <a:cs typeface="Microsoft Sans Serif"/>
              </a:rPr>
              <a:t>1</a:t>
            </a:r>
            <a:r>
              <a:rPr lang="ru-RU" sz="1600" spc="-15" dirty="0" smtClean="0">
                <a:latin typeface="Microsoft Sans Serif"/>
                <a:cs typeface="Microsoft Sans Serif"/>
              </a:rPr>
              <a:t>00</a:t>
            </a:r>
            <a:r>
              <a:rPr sz="1600" spc="10" dirty="0" smtClean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городах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Украины,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Молдове,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Белоруссии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Казахстане.</a:t>
            </a:r>
            <a:endParaRPr sz="1600" dirty="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SzPct val="93750"/>
              <a:buFont typeface="Wingdings"/>
              <a:buChar char=""/>
              <a:tabLst>
                <a:tab pos="185420" algn="l"/>
              </a:tabLst>
            </a:pP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Готовая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бизнес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модель.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427355">
              <a:lnSpc>
                <a:spcPts val="1739"/>
              </a:lnSpc>
              <a:spcBef>
                <a:spcPts val="340"/>
              </a:spcBef>
            </a:pPr>
            <a:r>
              <a:rPr sz="1600" spc="-20" dirty="0">
                <a:latin typeface="Microsoft Sans Serif"/>
                <a:cs typeface="Microsoft Sans Serif"/>
              </a:rPr>
              <a:t>Полное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руководство </a:t>
            </a:r>
            <a:r>
              <a:rPr sz="1600" spc="-15" dirty="0">
                <a:latin typeface="Microsoft Sans Serif"/>
                <a:cs typeface="Microsoft Sans Serif"/>
              </a:rPr>
              <a:t>поведению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туристического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бизнеса,</a:t>
            </a:r>
            <a:r>
              <a:rPr sz="1600" spc="-45" dirty="0">
                <a:latin typeface="Microsoft Sans Serif"/>
                <a:cs typeface="Microsoft Sans Serif"/>
              </a:rPr>
              <a:t> успешно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п</a:t>
            </a:r>
            <a:r>
              <a:rPr sz="1600" spc="-30" dirty="0">
                <a:latin typeface="Microsoft Sans Serif"/>
                <a:cs typeface="Microsoft Sans Serif"/>
              </a:rPr>
              <a:t>ро</a:t>
            </a:r>
            <a:r>
              <a:rPr sz="1600" spc="-40" dirty="0">
                <a:latin typeface="Microsoft Sans Serif"/>
                <a:cs typeface="Microsoft Sans Serif"/>
              </a:rPr>
              <a:t>в</a:t>
            </a:r>
            <a:r>
              <a:rPr sz="1600" spc="-30" dirty="0">
                <a:latin typeface="Microsoft Sans Serif"/>
                <a:cs typeface="Microsoft Sans Serif"/>
              </a:rPr>
              <a:t>ере</a:t>
            </a:r>
            <a:r>
              <a:rPr sz="1600" spc="-40" dirty="0">
                <a:latin typeface="Microsoft Sans Serif"/>
                <a:cs typeface="Microsoft Sans Serif"/>
              </a:rPr>
              <a:t>нн</a:t>
            </a:r>
            <a:r>
              <a:rPr sz="1600" spc="-30" dirty="0">
                <a:latin typeface="Microsoft Sans Serif"/>
                <a:cs typeface="Microsoft Sans Serif"/>
              </a:rPr>
              <a:t>о</a:t>
            </a: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а</a:t>
            </a:r>
            <a:r>
              <a:rPr sz="1600" spc="-1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</a:t>
            </a:r>
            <a:r>
              <a:rPr sz="1600" spc="-45" dirty="0">
                <a:latin typeface="Microsoft Sans Serif"/>
                <a:cs typeface="Microsoft Sans Serif"/>
              </a:rPr>
              <a:t>о</a:t>
            </a:r>
            <a:r>
              <a:rPr sz="1600" spc="-60" dirty="0">
                <a:latin typeface="Microsoft Sans Serif"/>
                <a:cs typeface="Microsoft Sans Serif"/>
              </a:rPr>
              <a:t>б</a:t>
            </a:r>
            <a:r>
              <a:rPr sz="1600" spc="-40" dirty="0">
                <a:latin typeface="Microsoft Sans Serif"/>
                <a:cs typeface="Microsoft Sans Serif"/>
              </a:rPr>
              <a:t>с</a:t>
            </a:r>
            <a:r>
              <a:rPr sz="1600" spc="-45" dirty="0">
                <a:latin typeface="Microsoft Sans Serif"/>
                <a:cs typeface="Microsoft Sans Serif"/>
              </a:rPr>
              <a:t>т</a:t>
            </a:r>
            <a:r>
              <a:rPr sz="1600" spc="-50" dirty="0">
                <a:latin typeface="Microsoft Sans Serif"/>
                <a:cs typeface="Microsoft Sans Serif"/>
              </a:rPr>
              <a:t>в</a:t>
            </a:r>
            <a:r>
              <a:rPr sz="1600" spc="-45" dirty="0">
                <a:latin typeface="Microsoft Sans Serif"/>
                <a:cs typeface="Microsoft Sans Serif"/>
              </a:rPr>
              <a:t>е</a:t>
            </a:r>
            <a:r>
              <a:rPr sz="1600" spc="-55" dirty="0">
                <a:latin typeface="Microsoft Sans Serif"/>
                <a:cs typeface="Microsoft Sans Serif"/>
              </a:rPr>
              <a:t>нн</a:t>
            </a:r>
            <a:r>
              <a:rPr sz="1600" spc="-35" dirty="0">
                <a:latin typeface="Microsoft Sans Serif"/>
                <a:cs typeface="Microsoft Sans Serif"/>
              </a:rPr>
              <a:t>ы</a:t>
            </a:r>
            <a:r>
              <a:rPr sz="1600" spc="-5" dirty="0">
                <a:latin typeface="Microsoft Sans Serif"/>
                <a:cs typeface="Microsoft Sans Serif"/>
              </a:rPr>
              <a:t>х</a:t>
            </a:r>
            <a:r>
              <a:rPr sz="1600" spc="-19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о</a:t>
            </a:r>
            <a:r>
              <a:rPr sz="1600" spc="-90" dirty="0">
                <a:latin typeface="Microsoft Sans Serif"/>
                <a:cs typeface="Microsoft Sans Serif"/>
              </a:rPr>
              <a:t>ф</a:t>
            </a:r>
            <a:r>
              <a:rPr sz="1600" spc="-85" dirty="0">
                <a:latin typeface="Microsoft Sans Serif"/>
                <a:cs typeface="Microsoft Sans Serif"/>
              </a:rPr>
              <a:t>и</a:t>
            </a:r>
            <a:r>
              <a:rPr sz="1600" spc="-75" dirty="0">
                <a:latin typeface="Microsoft Sans Serif"/>
                <a:cs typeface="Microsoft Sans Serif"/>
              </a:rPr>
              <a:t>с</a:t>
            </a:r>
            <a:r>
              <a:rPr sz="1600" spc="-80" dirty="0">
                <a:latin typeface="Microsoft Sans Serif"/>
                <a:cs typeface="Microsoft Sans Serif"/>
              </a:rPr>
              <a:t>а</a:t>
            </a:r>
            <a:r>
              <a:rPr sz="1600" spc="-85" dirty="0">
                <a:latin typeface="Microsoft Sans Serif"/>
                <a:cs typeface="Microsoft Sans Serif"/>
              </a:rPr>
              <a:t>х</a:t>
            </a:r>
            <a:r>
              <a:rPr sz="1600" spc="-5" dirty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105"/>
              </a:spcBef>
              <a:buSzPct val="93750"/>
              <a:buFont typeface="Wingdings"/>
              <a:buChar char=""/>
              <a:tabLst>
                <a:tab pos="185420" algn="l"/>
              </a:tabLst>
            </a:pP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Лучшее</a:t>
            </a:r>
            <a:r>
              <a:rPr sz="1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обучение</a:t>
            </a:r>
            <a:r>
              <a:rPr sz="16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на</a:t>
            </a:r>
            <a:r>
              <a:rPr sz="1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рынке.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нуля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до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уровня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«гуру».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Опыт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увеличивающаяся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база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знаний.</a:t>
            </a:r>
            <a:endParaRPr sz="1600" dirty="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SzPct val="93750"/>
              <a:buFont typeface="Wingdings"/>
              <a:buChar char=""/>
              <a:tabLst>
                <a:tab pos="185420" algn="l"/>
              </a:tabLst>
            </a:pP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Единый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договор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со 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всеми</a:t>
            </a:r>
            <a:r>
              <a:rPr sz="1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туроператорами.</a:t>
            </a:r>
            <a:endParaRPr sz="1600" dirty="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SzPct val="93750"/>
              <a:buFont typeface="Wingdings"/>
              <a:buChar char=""/>
              <a:tabLst>
                <a:tab pos="185420" algn="l"/>
              </a:tabLst>
            </a:pP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Максимально</a:t>
            </a:r>
            <a:r>
              <a:rPr sz="16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повышенная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комиссия</a:t>
            </a:r>
            <a:r>
              <a:rPr sz="16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</a:t>
            </a:r>
            <a:r>
              <a:rPr sz="1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туроператоров</a:t>
            </a:r>
            <a:endParaRPr sz="1600" dirty="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SzPct val="93750"/>
              <a:buFont typeface="Wingdings"/>
              <a:buChar char=""/>
              <a:tabLst>
                <a:tab pos="185420" algn="l"/>
              </a:tabLst>
            </a:pPr>
            <a:r>
              <a:rPr sz="16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Готовая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рекламная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политика.</a:t>
            </a:r>
            <a:endParaRPr sz="1600" dirty="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SzPct val="93750"/>
              <a:buFont typeface="Wingdings"/>
              <a:buChar char=""/>
              <a:tabLst>
                <a:tab pos="185420" algn="l"/>
              </a:tabLst>
            </a:pPr>
            <a:r>
              <a:rPr sz="16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Поддержка.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462915">
              <a:lnSpc>
                <a:spcPct val="90900"/>
              </a:lnSpc>
              <a:spcBef>
                <a:spcPts val="30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Мы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помогаем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партнерам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поддерживаем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всех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этапах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работы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предоставляя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консультации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специалистов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всех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направлений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бизнеса.</a:t>
            </a:r>
            <a:endParaRPr sz="1600" dirty="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250"/>
              </a:spcBef>
              <a:buSzPct val="93750"/>
              <a:buFont typeface="Wingdings"/>
              <a:buChar char=""/>
              <a:tabLst>
                <a:tab pos="185420" algn="l"/>
              </a:tabLst>
            </a:pP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Автоматизированная</a:t>
            </a:r>
            <a:r>
              <a:rPr sz="1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система</a:t>
            </a:r>
            <a:r>
              <a:rPr sz="1600" spc="-8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по</a:t>
            </a:r>
            <a:r>
              <a:rPr sz="16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работе</a:t>
            </a:r>
            <a:r>
              <a:rPr sz="160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-2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клиентами.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25000"/>
              </a:lnSpc>
            </a:pPr>
            <a:r>
              <a:rPr sz="1600" spc="-40" dirty="0">
                <a:latin typeface="Microsoft Sans Serif"/>
                <a:cs typeface="Microsoft Sans Serif"/>
              </a:rPr>
              <a:t>(CRM)+IP</a:t>
            </a:r>
            <a:r>
              <a:rPr sz="1600" spc="-17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телефония,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которая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поможет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Вам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лучше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эффективней</a:t>
            </a:r>
            <a:r>
              <a:rPr sz="1600" spc="-10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вести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Ваш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бизнес.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30" dirty="0">
                <a:solidFill>
                  <a:srgbClr val="00519F"/>
                </a:solidFill>
                <a:latin typeface="Microsoft Sans Serif"/>
                <a:cs typeface="Microsoft Sans Serif"/>
              </a:rPr>
              <a:t>Сообщество</a:t>
            </a:r>
            <a:r>
              <a:rPr sz="1600" spc="-10" dirty="0">
                <a:solidFill>
                  <a:srgbClr val="00519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00519F"/>
                </a:solidFill>
                <a:latin typeface="Microsoft Sans Serif"/>
                <a:cs typeface="Microsoft Sans Serif"/>
              </a:rPr>
              <a:t>единомышленников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1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1213</Words>
  <Application>Microsoft Office PowerPoint</Application>
  <PresentationFormat>Экран (4:3)</PresentationFormat>
  <Paragraphs>181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Microsoft New Tai Lue</vt:lpstr>
      <vt:lpstr>Microsoft Sans Serif</vt:lpstr>
      <vt:lpstr>Times New Roman</vt:lpstr>
      <vt:lpstr>Wingdings</vt:lpstr>
      <vt:lpstr>Office Theme</vt:lpstr>
      <vt:lpstr>ФРАНЧАЙЗИНГОВОЕ ПРЕДЛОЖЕНИЕ</vt:lpstr>
      <vt:lpstr>ТУРИСТИЧЕСКАЯ СЕТЬ</vt:lpstr>
      <vt:lpstr>Презентация PowerPoint</vt:lpstr>
      <vt:lpstr>ПОЧЕМУ СТОИТ  ОТКРЫВАТЬ ТУРАГЕНТСТВО</vt:lpstr>
      <vt:lpstr>Презентация PowerPoint</vt:lpstr>
      <vt:lpstr>Презентация PowerPoint</vt:lpstr>
      <vt:lpstr>ТРЕБОВАНИЯ К ПАРТНЕРАМ</vt:lpstr>
      <vt:lpstr>ОБЩИЕ ТРЕБОВАНИЯ К  МЕСТОРАСПОЛОЖЕНИЮ:</vt:lpstr>
      <vt:lpstr>ТУРИСТИЧЕСКАЯ СЕТЬ</vt:lpstr>
      <vt:lpstr>CRM система + IP телефония помогает:</vt:lpstr>
      <vt:lpstr>Обучение руководителя</vt:lpstr>
      <vt:lpstr>Финансовые требования</vt:lpstr>
      <vt:lpstr>Необходимые инвестиции</vt:lpstr>
      <vt:lpstr>Сколько Вы будете зарабатывать? Примерная таблица рентабельности бизнеса*</vt:lpstr>
      <vt:lpstr>План по роялти:</vt:lpstr>
      <vt:lpstr>В паушальный взнос входит:</vt:lpstr>
      <vt:lpstr>Чем отличается франшиза «Поехали с нами» отфраншиз  других сетей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ФРАНЧАЙЗИНГОВОЕ ПРЕДЛОЖЕНИЕ</dc:title>
  <cp:lastModifiedBy>Пользователь</cp:lastModifiedBy>
  <cp:revision>30</cp:revision>
  <dcterms:created xsi:type="dcterms:W3CDTF">2021-08-19T11:56:38Z</dcterms:created>
  <dcterms:modified xsi:type="dcterms:W3CDTF">2022-10-22T10:55:53Z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2021-08-19T00:00:00Z</vt:filetime>
  </property>
</Properties>
</file>